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sldIdLst>
    <p:sldId id="256" r:id="rId2"/>
    <p:sldId id="257" r:id="rId3"/>
    <p:sldId id="258" r:id="rId4"/>
    <p:sldId id="259" r:id="rId5"/>
    <p:sldId id="261" r:id="rId6"/>
    <p:sldId id="262" r:id="rId7"/>
    <p:sldId id="263" r:id="rId8"/>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5pPr>
    <a:lvl6pPr marL="2286000" algn="l" defTabSz="914400" rtl="0" eaLnBrk="1" latinLnBrk="0" hangingPunct="1">
      <a:defRPr kern="1200">
        <a:solidFill>
          <a:schemeClr val="bg1"/>
        </a:solidFill>
        <a:latin typeface="Arial" charset="0"/>
        <a:ea typeface="Arial Unicode MS" pitchFamily="34" charset="-128"/>
        <a:cs typeface="Arial Unicode MS" pitchFamily="34" charset="-128"/>
      </a:defRPr>
    </a:lvl6pPr>
    <a:lvl7pPr marL="2743200" algn="l" defTabSz="914400" rtl="0" eaLnBrk="1" latinLnBrk="0" hangingPunct="1">
      <a:defRPr kern="1200">
        <a:solidFill>
          <a:schemeClr val="bg1"/>
        </a:solidFill>
        <a:latin typeface="Arial" charset="0"/>
        <a:ea typeface="Arial Unicode MS" pitchFamily="34" charset="-128"/>
        <a:cs typeface="Arial Unicode MS" pitchFamily="34" charset="-128"/>
      </a:defRPr>
    </a:lvl7pPr>
    <a:lvl8pPr marL="3200400" algn="l" defTabSz="914400" rtl="0" eaLnBrk="1" latinLnBrk="0" hangingPunct="1">
      <a:defRPr kern="1200">
        <a:solidFill>
          <a:schemeClr val="bg1"/>
        </a:solidFill>
        <a:latin typeface="Arial" charset="0"/>
        <a:ea typeface="Arial Unicode MS" pitchFamily="34" charset="-128"/>
        <a:cs typeface="Arial Unicode MS" pitchFamily="34" charset="-128"/>
      </a:defRPr>
    </a:lvl8pPr>
    <a:lvl9pPr marL="3657600" algn="l" defTabSz="914400" rtl="0" eaLnBrk="1" latinLnBrk="0" hangingPunct="1">
      <a:defRPr kern="1200">
        <a:solidFill>
          <a:schemeClr val="bg1"/>
        </a:solidFill>
        <a:latin typeface="Arial"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11" autoAdjust="0"/>
    <p:restoredTop sz="94660"/>
  </p:normalViewPr>
  <p:slideViewPr>
    <p:cSldViewPr>
      <p:cViewPr>
        <p:scale>
          <a:sx n="100" d="100"/>
          <a:sy n="100" d="100"/>
        </p:scale>
        <p:origin x="-282" y="64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2050" name="Text Box 2"/>
          <p:cNvSpPr txBox="1">
            <a:spLocks noChangeArrowheads="1"/>
          </p:cNvSpPr>
          <p:nvPr/>
        </p:nvSpPr>
        <p:spPr bwMode="auto">
          <a:xfrm>
            <a:off x="0" y="0"/>
            <a:ext cx="2971800" cy="460375"/>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2051" name="Text Box 3"/>
          <p:cNvSpPr txBox="1">
            <a:spLocks noChangeArrowheads="1"/>
          </p:cNvSpPr>
          <p:nvPr/>
        </p:nvSpPr>
        <p:spPr bwMode="auto">
          <a:xfrm>
            <a:off x="3884613" y="0"/>
            <a:ext cx="2971800" cy="460375"/>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9221" name="Rectangle 4"/>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p:spPr>
      </p:sp>
      <p:sp>
        <p:nvSpPr>
          <p:cNvPr id="2053"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2054" name="Text Box 6"/>
          <p:cNvSpPr txBox="1">
            <a:spLocks noChangeArrowheads="1"/>
          </p:cNvSpPr>
          <p:nvPr/>
        </p:nvSpPr>
        <p:spPr bwMode="auto">
          <a:xfrm>
            <a:off x="0" y="8683625"/>
            <a:ext cx="2971800" cy="460375"/>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2055"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ea typeface="+mn-ea"/>
                <a:cs typeface="Arial Unicode MS" charset="0"/>
              </a:defRPr>
            </a:lvl1pPr>
          </a:lstStyle>
          <a:p>
            <a:pPr>
              <a:defRPr/>
            </a:pPr>
            <a:fld id="{63E83735-57CF-49C7-90D4-5022DA1E8D2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p:nvPr>
        </p:nvSpPr>
        <p:spPr>
          <a:noFill/>
        </p:spPr>
        <p:txBody>
          <a:bodyPr/>
          <a:lstStyle/>
          <a:p>
            <a:pPr>
              <a:buFont typeface="Times New Roman" pitchFamily="18" charset="0"/>
              <a:buNone/>
            </a:pPr>
            <a:fld id="{6D3449A2-F635-41A8-8E9F-8508EEC5B8BF}" type="slidenum">
              <a:rPr lang="en-US" smtClean="0">
                <a:ea typeface="Arial Unicode MS" pitchFamily="34" charset="-128"/>
                <a:cs typeface="Arial Unicode MS" pitchFamily="34" charset="-128"/>
              </a:rPr>
              <a:pPr>
                <a:buFont typeface="Times New Roman" pitchFamily="18" charset="0"/>
                <a:buNone/>
              </a:pPr>
              <a:t>1</a:t>
            </a:fld>
            <a:endParaRPr lang="en-US" smtClean="0">
              <a:ea typeface="Arial Unicode MS" pitchFamily="34" charset="-128"/>
              <a:cs typeface="Arial Unicode MS" pitchFamily="34" charset="-128"/>
            </a:endParaRPr>
          </a:p>
        </p:txBody>
      </p:sp>
      <p:sp>
        <p:nvSpPr>
          <p:cNvPr id="10243"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A1852E5-EA15-433B-A0E2-6A59970E48F3}" type="slidenum">
              <a:rPr lang="en-US" sz="1200">
                <a:solidFill>
                  <a:srgbClr val="000000"/>
                </a:solidFill>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US" sz="1200">
              <a:solidFill>
                <a:srgbClr val="000000"/>
              </a:solidFill>
            </a:endParaRPr>
          </a:p>
        </p:txBody>
      </p:sp>
      <p:sp>
        <p:nvSpPr>
          <p:cNvPr id="10244"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10245"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7"/>
          <p:cNvSpPr>
            <a:spLocks noGrp="1" noChangeArrowheads="1"/>
          </p:cNvSpPr>
          <p:nvPr>
            <p:ph type="sldNum" sz="quarter"/>
          </p:nvPr>
        </p:nvSpPr>
        <p:spPr>
          <a:noFill/>
        </p:spPr>
        <p:txBody>
          <a:bodyPr/>
          <a:lstStyle/>
          <a:p>
            <a:pPr>
              <a:buFont typeface="Times New Roman" pitchFamily="18" charset="0"/>
              <a:buNone/>
            </a:pPr>
            <a:fld id="{0205F012-D907-49F9-B601-132F9B9BF2A4}" type="slidenum">
              <a:rPr lang="en-US" smtClean="0">
                <a:ea typeface="Arial Unicode MS" pitchFamily="34" charset="-128"/>
                <a:cs typeface="Arial Unicode MS" pitchFamily="34" charset="-128"/>
              </a:rPr>
              <a:pPr>
                <a:buFont typeface="Times New Roman" pitchFamily="18" charset="0"/>
                <a:buNone/>
              </a:pPr>
              <a:t>2</a:t>
            </a:fld>
            <a:endParaRPr lang="en-US" smtClean="0">
              <a:ea typeface="Arial Unicode MS" pitchFamily="34" charset="-128"/>
              <a:cs typeface="Arial Unicode MS" pitchFamily="34" charset="-128"/>
            </a:endParaRPr>
          </a:p>
        </p:txBody>
      </p:sp>
      <p:sp>
        <p:nvSpPr>
          <p:cNvPr id="11267"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99F4C27-26B5-4ECF-A762-763D933C56CD}" type="slidenum">
              <a:rPr lang="en-US" sz="1200">
                <a:solidFill>
                  <a:srgbClr val="000000"/>
                </a:solidFill>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US" sz="1200">
              <a:solidFill>
                <a:srgbClr val="000000"/>
              </a:solidFill>
            </a:endParaRPr>
          </a:p>
        </p:txBody>
      </p:sp>
      <p:sp>
        <p:nvSpPr>
          <p:cNvPr id="11268"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11269"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p:spPr>
        <p:txBody>
          <a:bodyPr/>
          <a:lstStyle/>
          <a:p>
            <a:pPr>
              <a:buFont typeface="Times New Roman" pitchFamily="18" charset="0"/>
              <a:buNone/>
            </a:pPr>
            <a:fld id="{AB436878-3853-49C8-86E1-B0198AA619B7}" type="slidenum">
              <a:rPr lang="en-US" smtClean="0">
                <a:ea typeface="Arial Unicode MS" pitchFamily="34" charset="-128"/>
                <a:cs typeface="Arial Unicode MS" pitchFamily="34" charset="-128"/>
              </a:rPr>
              <a:pPr>
                <a:buFont typeface="Times New Roman" pitchFamily="18" charset="0"/>
                <a:buNone/>
              </a:pPr>
              <a:t>3</a:t>
            </a:fld>
            <a:endParaRPr lang="en-US" smtClean="0">
              <a:ea typeface="Arial Unicode MS" pitchFamily="34" charset="-128"/>
              <a:cs typeface="Arial Unicode MS" pitchFamily="34" charset="-128"/>
            </a:endParaRPr>
          </a:p>
        </p:txBody>
      </p:sp>
      <p:sp>
        <p:nvSpPr>
          <p:cNvPr id="12291"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C3628C3-F604-4C09-9E59-03855E1ED9BB}" type="slidenum">
              <a:rPr lang="en-US" sz="1200">
                <a:solidFill>
                  <a:srgbClr val="000000"/>
                </a:solidFill>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n-US" sz="1200">
              <a:solidFill>
                <a:srgbClr val="000000"/>
              </a:solidFill>
            </a:endParaRPr>
          </a:p>
        </p:txBody>
      </p:sp>
      <p:sp>
        <p:nvSpPr>
          <p:cNvPr id="12292"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12293"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7"/>
          <p:cNvSpPr>
            <a:spLocks noGrp="1" noChangeArrowheads="1"/>
          </p:cNvSpPr>
          <p:nvPr>
            <p:ph type="sldNum" sz="quarter"/>
          </p:nvPr>
        </p:nvSpPr>
        <p:spPr>
          <a:noFill/>
        </p:spPr>
        <p:txBody>
          <a:bodyPr/>
          <a:lstStyle/>
          <a:p>
            <a:pPr>
              <a:buFont typeface="Times New Roman" pitchFamily="18" charset="0"/>
              <a:buNone/>
            </a:pPr>
            <a:fld id="{87258DDD-E0DD-466F-8DBE-4F6677112480}" type="slidenum">
              <a:rPr lang="en-US" smtClean="0">
                <a:ea typeface="Arial Unicode MS" pitchFamily="34" charset="-128"/>
                <a:cs typeface="Arial Unicode MS" pitchFamily="34" charset="-128"/>
              </a:rPr>
              <a:pPr>
                <a:buFont typeface="Times New Roman" pitchFamily="18" charset="0"/>
                <a:buNone/>
              </a:pPr>
              <a:t>4</a:t>
            </a:fld>
            <a:endParaRPr lang="en-US" smtClean="0">
              <a:ea typeface="Arial Unicode MS" pitchFamily="34" charset="-128"/>
              <a:cs typeface="Arial Unicode MS" pitchFamily="34" charset="-128"/>
            </a:endParaRPr>
          </a:p>
        </p:txBody>
      </p:sp>
      <p:sp>
        <p:nvSpPr>
          <p:cNvPr id="1331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3316"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p>
            <a:pPr>
              <a:buFont typeface="Times New Roman" pitchFamily="18" charset="0"/>
              <a:buNone/>
            </a:pPr>
            <a:fld id="{20F66B3D-046F-48BF-9A9C-014245AC15C5}" type="slidenum">
              <a:rPr lang="en-US" smtClean="0">
                <a:ea typeface="Arial Unicode MS" pitchFamily="34" charset="-128"/>
                <a:cs typeface="Arial Unicode MS" pitchFamily="34" charset="-128"/>
              </a:rPr>
              <a:pPr>
                <a:buFont typeface="Times New Roman" pitchFamily="18" charset="0"/>
                <a:buNone/>
              </a:pPr>
              <a:t>5</a:t>
            </a:fld>
            <a:endParaRPr lang="en-US" smtClean="0">
              <a:ea typeface="Arial Unicode MS" pitchFamily="34" charset="-128"/>
              <a:cs typeface="Arial Unicode MS" pitchFamily="34" charset="-128"/>
            </a:endParaRPr>
          </a:p>
        </p:txBody>
      </p:sp>
      <p:sp>
        <p:nvSpPr>
          <p:cNvPr id="143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4340"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pPr>
              <a:buFont typeface="Times New Roman" pitchFamily="18" charset="0"/>
              <a:buNone/>
            </a:pPr>
            <a:fld id="{ACF96CAF-FA35-4C39-A5D8-57708C06E301}" type="slidenum">
              <a:rPr lang="en-US" smtClean="0">
                <a:ea typeface="Arial Unicode MS" pitchFamily="34" charset="-128"/>
                <a:cs typeface="Arial Unicode MS" pitchFamily="34" charset="-128"/>
              </a:rPr>
              <a:pPr>
                <a:buFont typeface="Times New Roman" pitchFamily="18" charset="0"/>
                <a:buNone/>
              </a:pPr>
              <a:t>6</a:t>
            </a:fld>
            <a:endParaRPr lang="en-US" smtClean="0">
              <a:ea typeface="Arial Unicode MS" pitchFamily="34" charset="-128"/>
              <a:cs typeface="Arial Unicode MS" pitchFamily="34" charset="-128"/>
            </a:endParaRPr>
          </a:p>
        </p:txBody>
      </p:sp>
      <p:sp>
        <p:nvSpPr>
          <p:cNvPr id="1536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5364"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p:spPr>
        <p:txBody>
          <a:bodyPr/>
          <a:lstStyle/>
          <a:p>
            <a:pPr>
              <a:buFont typeface="Times New Roman" pitchFamily="18" charset="0"/>
              <a:buNone/>
            </a:pPr>
            <a:fld id="{56103AC8-FA44-4817-879D-F7A37E5239E3}" type="slidenum">
              <a:rPr lang="en-US" smtClean="0">
                <a:ea typeface="Arial Unicode MS" pitchFamily="34" charset="-128"/>
                <a:cs typeface="Arial Unicode MS" pitchFamily="34" charset="-128"/>
              </a:rPr>
              <a:pPr>
                <a:buFont typeface="Times New Roman" pitchFamily="18" charset="0"/>
                <a:buNone/>
              </a:pPr>
              <a:t>7</a:t>
            </a:fld>
            <a:endParaRPr lang="en-US" smtClean="0">
              <a:ea typeface="Arial Unicode MS" pitchFamily="34" charset="-128"/>
              <a:cs typeface="Arial Unicode MS" pitchFamily="34" charset="-128"/>
            </a:endParaRPr>
          </a:p>
        </p:txBody>
      </p:sp>
      <p:sp>
        <p:nvSpPr>
          <p:cNvPr id="1638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6388"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C2B87379-8FA9-4902-835C-07753782076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FE9080CF-AD1C-4BCC-B05D-6C3B50590BE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F1E26A63-0F54-4E74-A506-37CE4C59572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3A9503DD-0D98-47FA-BA46-C47FD34BF0E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23D9D34C-DC79-4DF6-B1D8-6B57F059DC6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idx="10"/>
          </p:nvPr>
        </p:nvSpPr>
        <p:spPr>
          <a:ln/>
        </p:spPr>
        <p:txBody>
          <a:bodyPr/>
          <a:lstStyle>
            <a:lvl1pPr>
              <a:defRPr/>
            </a:lvl1pPr>
          </a:lstStyle>
          <a:p>
            <a:pPr>
              <a:defRPr/>
            </a:pPr>
            <a:fld id="{7B78A668-7C47-4CA0-8391-8443E0CF178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idx="10"/>
          </p:nvPr>
        </p:nvSpPr>
        <p:spPr>
          <a:ln/>
        </p:spPr>
        <p:txBody>
          <a:bodyPr/>
          <a:lstStyle>
            <a:lvl1pPr>
              <a:defRPr/>
            </a:lvl1pPr>
          </a:lstStyle>
          <a:p>
            <a:pPr>
              <a:defRPr/>
            </a:pPr>
            <a:fld id="{6EE7081B-30C2-43EA-A732-BEBD1819597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idx="10"/>
          </p:nvPr>
        </p:nvSpPr>
        <p:spPr>
          <a:ln/>
        </p:spPr>
        <p:txBody>
          <a:bodyPr/>
          <a:lstStyle>
            <a:lvl1pPr>
              <a:defRPr/>
            </a:lvl1pPr>
          </a:lstStyle>
          <a:p>
            <a:pPr>
              <a:defRPr/>
            </a:pPr>
            <a:fld id="{C8B3D55F-63DB-4676-AAEF-C1A9725B0FB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A0B83761-8E5E-4B8D-AAFF-85B80C3570F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EE82C539-1FFC-4BF5-B626-6A5E861B51F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70A41440-FCE3-4461-A876-9A1FBCE6C77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2280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1600200"/>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3"/>
          <p:cNvSpPr txBox="1">
            <a:spLocks noChangeArrowheads="1"/>
          </p:cNvSpPr>
          <p:nvPr/>
        </p:nvSpPr>
        <p:spPr bwMode="auto">
          <a:xfrm>
            <a:off x="457200" y="6245225"/>
            <a:ext cx="2133600" cy="476250"/>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1028" name="Text Box 4"/>
          <p:cNvSpPr txBox="1">
            <a:spLocks noChangeArrowheads="1"/>
          </p:cNvSpPr>
          <p:nvPr/>
        </p:nvSpPr>
        <p:spPr bwMode="auto">
          <a:xfrm>
            <a:off x="3124200" y="6245225"/>
            <a:ext cx="2895600" cy="476250"/>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1029" name="Rectangle 5"/>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ea typeface="+mn-ea"/>
                <a:cs typeface="Arial Unicode MS" charset="0"/>
              </a:defRPr>
            </a:lvl1pPr>
          </a:lstStyle>
          <a:p>
            <a:pPr>
              <a:defRPr/>
            </a:pPr>
            <a:fld id="{2156F71A-9295-410A-B860-549E88363CC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Arial Unicode MS" pitchFamily="34" charset="-128"/>
          <a:cs typeface="+mj-cs"/>
        </a:defRPr>
      </a:lvl1pPr>
      <a:lvl2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2pPr>
      <a:lvl3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3pPr>
      <a:lvl4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4pPr>
      <a:lvl5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Arial Unicode MS" pitchFamily="34" charset="-128"/>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Arial Unicode MS" pitchFamily="34" charset="-128"/>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Arial Unicode MS" pitchFamily="34" charset="-128"/>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Arial Unicode MS" pitchFamily="34" charset="-128"/>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Arial Unicode MS" pitchFamily="34" charset="-128"/>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3.xml"/><Relationship Id="rId7"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slide" Target="slide2.xml"/><Relationship Id="rId10" Type="http://schemas.openxmlformats.org/officeDocument/2006/relationships/image" Target="../media/image5.jpeg"/><Relationship Id="rId4" Type="http://schemas.openxmlformats.org/officeDocument/2006/relationships/slide" Target="slide4.xml"/><Relationship Id="rId9"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 Target="slide1.xml"/><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slide" Target="slide4.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slide" Target="slide2.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 Target="slide4.xml"/><Relationship Id="rId7" Type="http://schemas.openxmlformats.org/officeDocument/2006/relationships/slide" Target="slide7.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6.xml"/><Relationship Id="rId11" Type="http://schemas.openxmlformats.org/officeDocument/2006/relationships/image" Target="../media/image4.jpeg"/><Relationship Id="rId5" Type="http://schemas.openxmlformats.org/officeDocument/2006/relationships/slide" Target="slide5.xml"/><Relationship Id="rId10" Type="http://schemas.openxmlformats.org/officeDocument/2006/relationships/image" Target="../media/image3.jpeg"/><Relationship Id="rId4" Type="http://schemas.openxmlformats.org/officeDocument/2006/relationships/slide" Target="slide1.xml"/><Relationship Id="rId9"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9.jpeg"/><Relationship Id="rId4" Type="http://schemas.openxmlformats.org/officeDocument/2006/relationships/slide" Target="slide1.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9.jpeg"/><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9.jpeg"/><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ChangeArrowheads="1"/>
          </p:cNvSpPr>
          <p:nvPr/>
        </p:nvSpPr>
        <p:spPr bwMode="auto">
          <a:xfrm>
            <a:off x="0" y="381000"/>
            <a:ext cx="9144000" cy="990600"/>
          </a:xfrm>
          <a:prstGeom prst="rect">
            <a:avLst/>
          </a:prstGeom>
          <a:solidFill>
            <a:srgbClr val="EAECF2"/>
          </a:solidFill>
          <a:ln w="9525">
            <a:noFill/>
            <a:round/>
            <a:headEnd/>
            <a:tailEnd/>
          </a:ln>
        </p:spPr>
        <p:txBody>
          <a:bodyPr wrap="none" anchor="ctr"/>
          <a:lstStyle/>
          <a:p>
            <a:endParaRPr lang="en-US"/>
          </a:p>
        </p:txBody>
      </p:sp>
      <p:sp>
        <p:nvSpPr>
          <p:cNvPr id="2051"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2052" name="Text Box 3"/>
          <p:cNvSpPr txBox="1">
            <a:spLocks noChangeArrowheads="1"/>
          </p:cNvSpPr>
          <p:nvPr/>
        </p:nvSpPr>
        <p:spPr bwMode="auto">
          <a:xfrm>
            <a:off x="1828800" y="685800"/>
            <a:ext cx="6400800" cy="457200"/>
          </a:xfrm>
          <a:prstGeom prst="rect">
            <a:avLst/>
          </a:prstGeom>
          <a:noFill/>
          <a:ln w="9525">
            <a:noFill/>
            <a:round/>
            <a:headEnd/>
            <a:tailEnd/>
          </a:ln>
        </p:spPr>
        <p:txBody>
          <a:bodyPr/>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Juliet</a:t>
            </a:r>
            <a:r>
              <a:rPr lang="en-US" sz="1000">
                <a:solidFill>
                  <a:srgbClr val="000000"/>
                </a:solidFill>
              </a:rPr>
              <a:t> wishes that things could have turned out differently… xoxo  </a:t>
            </a:r>
          </a:p>
        </p:txBody>
      </p:sp>
      <p:sp>
        <p:nvSpPr>
          <p:cNvPr id="2053" name="Rectangle 4"/>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Wall</a:t>
            </a:r>
          </a:p>
        </p:txBody>
      </p:sp>
      <p:sp>
        <p:nvSpPr>
          <p:cNvPr id="2054" name="Rectangle 5">
            <a:hlinkClick r:id="rId3" action="ppaction://hlinksldjump"/>
          </p:cNvPr>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2055" name="Rectangle 6"/>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Messages</a:t>
            </a:r>
            <a:endParaRPr lang="en-US" sz="1200">
              <a:solidFill>
                <a:srgbClr val="FFFFFF"/>
              </a:solidFill>
            </a:endParaRPr>
          </a:p>
        </p:txBody>
      </p:sp>
      <p:sp>
        <p:nvSpPr>
          <p:cNvPr id="2056" name="Rectangle 7"/>
          <p:cNvSpPr>
            <a:spLocks noChangeArrowheads="1"/>
          </p:cNvSpPr>
          <p:nvPr/>
        </p:nvSpPr>
        <p:spPr bwMode="auto">
          <a:xfrm>
            <a:off x="38862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2057" name="Rectangle 8"/>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2058" name="Rectangle 9"/>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Juliet</a:t>
            </a:r>
          </a:p>
        </p:txBody>
      </p:sp>
      <p:sp>
        <p:nvSpPr>
          <p:cNvPr id="2059" name="Rectangle 10"/>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2060" name="Text Box 11"/>
          <p:cNvSpPr txBox="1">
            <a:spLocks noChangeArrowheads="1"/>
          </p:cNvSpPr>
          <p:nvPr/>
        </p:nvSpPr>
        <p:spPr bwMode="auto">
          <a:xfrm>
            <a:off x="152400" y="2438400"/>
            <a:ext cx="1600200" cy="201613"/>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View photos of Juliet (5)</a:t>
            </a:r>
          </a:p>
        </p:txBody>
      </p:sp>
      <p:sp>
        <p:nvSpPr>
          <p:cNvPr id="2061" name="Line 12"/>
          <p:cNvSpPr>
            <a:spLocks noChangeShapeType="1"/>
          </p:cNvSpPr>
          <p:nvPr/>
        </p:nvSpPr>
        <p:spPr bwMode="auto">
          <a:xfrm>
            <a:off x="152400" y="2667000"/>
            <a:ext cx="1600200" cy="1588"/>
          </a:xfrm>
          <a:prstGeom prst="line">
            <a:avLst/>
          </a:prstGeom>
          <a:noFill/>
          <a:ln w="9360">
            <a:solidFill>
              <a:srgbClr val="C0C0C0"/>
            </a:solidFill>
            <a:miter lim="800000"/>
            <a:headEnd/>
            <a:tailEnd/>
          </a:ln>
        </p:spPr>
        <p:txBody>
          <a:bodyPr/>
          <a:lstStyle/>
          <a:p>
            <a:endParaRPr lang="en-US"/>
          </a:p>
        </p:txBody>
      </p:sp>
      <p:sp>
        <p:nvSpPr>
          <p:cNvPr id="2062" name="Text Box 13"/>
          <p:cNvSpPr txBox="1">
            <a:spLocks noChangeArrowheads="1"/>
          </p:cNvSpPr>
          <p:nvPr/>
        </p:nvSpPr>
        <p:spPr bwMode="auto">
          <a:xfrm>
            <a:off x="152400" y="2667000"/>
            <a:ext cx="1600200" cy="201613"/>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Send Juliet a message</a:t>
            </a:r>
          </a:p>
        </p:txBody>
      </p:sp>
      <p:sp>
        <p:nvSpPr>
          <p:cNvPr id="2063" name="Text Box 14"/>
          <p:cNvSpPr txBox="1">
            <a:spLocks noChangeArrowheads="1"/>
          </p:cNvSpPr>
          <p:nvPr/>
        </p:nvSpPr>
        <p:spPr bwMode="auto">
          <a:xfrm>
            <a:off x="152400" y="2895600"/>
            <a:ext cx="1600200" cy="201613"/>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Poke Juliet</a:t>
            </a:r>
          </a:p>
        </p:txBody>
      </p:sp>
      <p:sp>
        <p:nvSpPr>
          <p:cNvPr id="2064" name="Line 15"/>
          <p:cNvSpPr>
            <a:spLocks noChangeShapeType="1"/>
          </p:cNvSpPr>
          <p:nvPr/>
        </p:nvSpPr>
        <p:spPr bwMode="auto">
          <a:xfrm>
            <a:off x="152400" y="2895600"/>
            <a:ext cx="1600200" cy="1588"/>
          </a:xfrm>
          <a:prstGeom prst="line">
            <a:avLst/>
          </a:prstGeom>
          <a:noFill/>
          <a:ln w="9360">
            <a:solidFill>
              <a:srgbClr val="C0C0C0"/>
            </a:solidFill>
            <a:miter lim="800000"/>
            <a:headEnd/>
            <a:tailEnd/>
          </a:ln>
        </p:spPr>
        <p:txBody>
          <a:bodyPr/>
          <a:lstStyle/>
          <a:p>
            <a:endParaRPr lang="en-US"/>
          </a:p>
        </p:txBody>
      </p:sp>
      <p:sp>
        <p:nvSpPr>
          <p:cNvPr id="2065" name="Line 16"/>
          <p:cNvSpPr>
            <a:spLocks noChangeShapeType="1"/>
          </p:cNvSpPr>
          <p:nvPr/>
        </p:nvSpPr>
        <p:spPr bwMode="auto">
          <a:xfrm>
            <a:off x="152400" y="3124200"/>
            <a:ext cx="1600200" cy="1588"/>
          </a:xfrm>
          <a:prstGeom prst="line">
            <a:avLst/>
          </a:prstGeom>
          <a:noFill/>
          <a:ln w="9360">
            <a:solidFill>
              <a:srgbClr val="C0C0C0"/>
            </a:solidFill>
            <a:miter lim="800000"/>
            <a:headEnd/>
            <a:tailEnd/>
          </a:ln>
        </p:spPr>
        <p:txBody>
          <a:bodyPr/>
          <a:lstStyle/>
          <a:p>
            <a:endParaRPr lang="en-US"/>
          </a:p>
        </p:txBody>
      </p:sp>
      <p:sp>
        <p:nvSpPr>
          <p:cNvPr id="2066" name="Text Box 17"/>
          <p:cNvSpPr txBox="1">
            <a:spLocks noChangeArrowheads="1"/>
          </p:cNvSpPr>
          <p:nvPr/>
        </p:nvSpPr>
        <p:spPr bwMode="auto">
          <a:xfrm>
            <a:off x="2057400" y="1143000"/>
            <a:ext cx="838200" cy="246063"/>
          </a:xfrm>
          <a:prstGeom prst="rect">
            <a:avLst/>
          </a:prstGeom>
          <a:solidFill>
            <a:srgbClr val="FFFFFF"/>
          </a:solidFill>
          <a:ln w="9525">
            <a:noFill/>
            <a:round/>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Wall</a:t>
            </a:r>
          </a:p>
        </p:txBody>
      </p:sp>
      <p:sp>
        <p:nvSpPr>
          <p:cNvPr id="2067" name="Text Box 18">
            <a:hlinkClick r:id="rId5" action="ppaction://hlinksldjump"/>
          </p:cNvPr>
          <p:cNvSpPr txBox="1">
            <a:spLocks noChangeArrowheads="1"/>
          </p:cNvSpPr>
          <p:nvPr/>
        </p:nvSpPr>
        <p:spPr bwMode="auto">
          <a:xfrm>
            <a:off x="2895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Info</a:t>
            </a:r>
          </a:p>
        </p:txBody>
      </p:sp>
      <p:sp>
        <p:nvSpPr>
          <p:cNvPr id="2068" name="Text Box 19">
            <a:hlinkClick r:id="rId3" action="ppaction://hlinksldjump"/>
          </p:cNvPr>
          <p:cNvSpPr txBox="1">
            <a:spLocks noChangeArrowheads="1"/>
          </p:cNvSpPr>
          <p:nvPr/>
        </p:nvSpPr>
        <p:spPr bwMode="auto">
          <a:xfrm>
            <a:off x="3657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Notes</a:t>
            </a:r>
          </a:p>
        </p:txBody>
      </p:sp>
      <p:sp>
        <p:nvSpPr>
          <p:cNvPr id="2069" name="Rectangle 21"/>
          <p:cNvSpPr>
            <a:spLocks noChangeArrowheads="1"/>
          </p:cNvSpPr>
          <p:nvPr/>
        </p:nvSpPr>
        <p:spPr bwMode="auto">
          <a:xfrm>
            <a:off x="2057400" y="1524000"/>
            <a:ext cx="6019800" cy="838200"/>
          </a:xfrm>
          <a:prstGeom prst="rect">
            <a:avLst/>
          </a:prstGeom>
          <a:solidFill>
            <a:srgbClr val="D9DCE7"/>
          </a:solidFill>
          <a:ln w="9360">
            <a:solidFill>
              <a:srgbClr val="D9DCE7"/>
            </a:solidFill>
            <a:miter lim="800000"/>
            <a:headEnd/>
            <a:tailEnd/>
          </a:ln>
        </p:spPr>
        <p:txBody>
          <a:bodyPr wrap="none" anchor="ctr"/>
          <a:lstStyle/>
          <a:p>
            <a:endParaRPr lang="en-US"/>
          </a:p>
        </p:txBody>
      </p:sp>
      <p:sp>
        <p:nvSpPr>
          <p:cNvPr id="2070" name="Text Box 22"/>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endParaRPr lang="en-US"/>
          </a:p>
        </p:txBody>
      </p:sp>
      <p:sp>
        <p:nvSpPr>
          <p:cNvPr id="2071" name="Text Box 23"/>
          <p:cNvSpPr txBox="1">
            <a:spLocks noChangeArrowheads="1"/>
          </p:cNvSpPr>
          <p:nvPr/>
        </p:nvSpPr>
        <p:spPr bwMode="auto">
          <a:xfrm>
            <a:off x="2133600" y="1905000"/>
            <a:ext cx="4953000" cy="274638"/>
          </a:xfrm>
          <a:prstGeom prst="rect">
            <a:avLst/>
          </a:prstGeom>
          <a:solidFill>
            <a:srgbClr val="FFFFFF"/>
          </a:solidFill>
          <a:ln w="9525">
            <a:noFill/>
            <a:round/>
            <a:headEnd/>
            <a:tailEnd/>
          </a:ln>
        </p:spPr>
        <p:txBody>
          <a:bodyPr wrap="none" anchor="ctr"/>
          <a:lstStyle/>
          <a:p>
            <a:endParaRPr lang="en-US"/>
          </a:p>
        </p:txBody>
      </p:sp>
      <p:sp>
        <p:nvSpPr>
          <p:cNvPr id="2072" name="Text Box 24"/>
          <p:cNvSpPr txBox="1">
            <a:spLocks noChangeArrowheads="1"/>
          </p:cNvSpPr>
          <p:nvPr/>
        </p:nvSpPr>
        <p:spPr bwMode="auto">
          <a:xfrm>
            <a:off x="2133600" y="1600200"/>
            <a:ext cx="2362200" cy="246063"/>
          </a:xfrm>
          <a:prstGeom prst="rect">
            <a:avLst/>
          </a:prstGeom>
          <a:noFill/>
          <a:ln w="9525">
            <a:noFill/>
            <a:round/>
            <a:headEnd/>
            <a:tailEnd/>
          </a:ln>
        </p:spPr>
        <p:txBody>
          <a:bodyPr lIns="90000" tIns="46800" rIns="90000" bIns="46800">
            <a:spAutoFit/>
          </a:bodyPr>
          <a:lstStyle/>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43434"/>
                </a:solidFill>
              </a:rPr>
              <a:t>Write something…</a:t>
            </a:r>
          </a:p>
        </p:txBody>
      </p:sp>
      <p:sp>
        <p:nvSpPr>
          <p:cNvPr id="2073" name="Text Box 25"/>
          <p:cNvSpPr txBox="1">
            <a:spLocks noChangeArrowheads="1"/>
          </p:cNvSpPr>
          <p:nvPr/>
        </p:nvSpPr>
        <p:spPr bwMode="auto">
          <a:xfrm>
            <a:off x="7162800" y="1905000"/>
            <a:ext cx="685800" cy="246063"/>
          </a:xfrm>
          <a:prstGeom prst="rect">
            <a:avLst/>
          </a:prstGeom>
          <a:solidFill>
            <a:srgbClr val="666699"/>
          </a:solidFill>
          <a:ln w="9525">
            <a:noFill/>
            <a:round/>
            <a:headEnd/>
            <a:tailEnd/>
          </a:ln>
        </p:spPr>
        <p:txBody>
          <a:bodyPr lIns="90000" tIns="46800" rIns="90000" bIns="46800">
            <a:spAutoFit/>
          </a:bodyPr>
          <a:lstStyle/>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Share</a:t>
            </a:r>
          </a:p>
        </p:txBody>
      </p:sp>
      <p:sp>
        <p:nvSpPr>
          <p:cNvPr id="2074" name="Text Box 26"/>
          <p:cNvSpPr txBox="1">
            <a:spLocks noChangeArrowheads="1"/>
          </p:cNvSpPr>
          <p:nvPr/>
        </p:nvSpPr>
        <p:spPr bwMode="auto">
          <a:xfrm>
            <a:off x="152400" y="33528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Information</a:t>
            </a:r>
          </a:p>
        </p:txBody>
      </p:sp>
      <p:sp>
        <p:nvSpPr>
          <p:cNvPr id="2075" name="Line 27"/>
          <p:cNvSpPr>
            <a:spLocks noChangeShapeType="1"/>
          </p:cNvSpPr>
          <p:nvPr/>
        </p:nvSpPr>
        <p:spPr bwMode="auto">
          <a:xfrm>
            <a:off x="152400" y="3352800"/>
            <a:ext cx="1600200" cy="1588"/>
          </a:xfrm>
          <a:prstGeom prst="line">
            <a:avLst/>
          </a:prstGeom>
          <a:noFill/>
          <a:ln w="9360">
            <a:solidFill>
              <a:srgbClr val="C0C0C0"/>
            </a:solidFill>
            <a:miter lim="800000"/>
            <a:headEnd/>
            <a:tailEnd/>
          </a:ln>
        </p:spPr>
        <p:txBody>
          <a:bodyPr/>
          <a:lstStyle/>
          <a:p>
            <a:endParaRPr lang="en-US"/>
          </a:p>
        </p:txBody>
      </p:sp>
      <p:sp>
        <p:nvSpPr>
          <p:cNvPr id="2076" name="Text Box 28"/>
          <p:cNvSpPr txBox="1">
            <a:spLocks noChangeArrowheads="1"/>
          </p:cNvSpPr>
          <p:nvPr/>
        </p:nvSpPr>
        <p:spPr bwMode="auto">
          <a:xfrm>
            <a:off x="152400" y="3657600"/>
            <a:ext cx="1600200" cy="1287463"/>
          </a:xfrm>
          <a:prstGeom prst="rect">
            <a:avLst/>
          </a:prstGeom>
          <a:noFill/>
          <a:ln w="9525">
            <a:noFill/>
            <a:round/>
            <a:headEnd/>
            <a:tailEnd/>
          </a:ln>
        </p:spPr>
        <p:txBody>
          <a:bodyPr lIns="90000" tIns="46800" rIns="90000" bIns="46800">
            <a:spAutoFit/>
          </a:bodyPr>
          <a:lstStyle/>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Networks</a:t>
            </a:r>
            <a:r>
              <a:rPr lang="en-US" sz="800">
                <a:solidFill>
                  <a:srgbClr val="D9DCE7"/>
                </a:solidFill>
              </a:rPr>
              <a:t>:</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Verona</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Birthday:</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chemeClr val="tx1"/>
                </a:solidFill>
              </a:rPr>
              <a:t>July 31</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Political:</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For Prince Escalus</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Religion: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chemeClr val="tx1"/>
                </a:solidFill>
              </a:rPr>
              <a:t>Catholic</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Hometown: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Verona, Italy</a:t>
            </a:r>
          </a:p>
        </p:txBody>
      </p:sp>
      <p:sp>
        <p:nvSpPr>
          <p:cNvPr id="2077" name="Line 29"/>
          <p:cNvSpPr>
            <a:spLocks noChangeShapeType="1"/>
          </p:cNvSpPr>
          <p:nvPr/>
        </p:nvSpPr>
        <p:spPr bwMode="auto">
          <a:xfrm>
            <a:off x="152400" y="5181600"/>
            <a:ext cx="1600200" cy="1588"/>
          </a:xfrm>
          <a:prstGeom prst="line">
            <a:avLst/>
          </a:prstGeom>
          <a:noFill/>
          <a:ln w="9360">
            <a:solidFill>
              <a:srgbClr val="C0C0C0"/>
            </a:solidFill>
            <a:miter lim="800000"/>
            <a:headEnd/>
            <a:tailEnd/>
          </a:ln>
        </p:spPr>
        <p:txBody>
          <a:bodyPr/>
          <a:lstStyle/>
          <a:p>
            <a:endParaRPr lang="en-US"/>
          </a:p>
        </p:txBody>
      </p:sp>
      <p:sp>
        <p:nvSpPr>
          <p:cNvPr id="2078" name="Text Box 30"/>
          <p:cNvSpPr txBox="1">
            <a:spLocks noChangeArrowheads="1"/>
          </p:cNvSpPr>
          <p:nvPr/>
        </p:nvSpPr>
        <p:spPr bwMode="auto">
          <a:xfrm>
            <a:off x="152400" y="50292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Friends</a:t>
            </a:r>
          </a:p>
        </p:txBody>
      </p:sp>
      <p:sp>
        <p:nvSpPr>
          <p:cNvPr id="2079" name="Text Box 31"/>
          <p:cNvSpPr txBox="1">
            <a:spLocks noChangeArrowheads="1"/>
          </p:cNvSpPr>
          <p:nvPr/>
        </p:nvSpPr>
        <p:spPr bwMode="auto">
          <a:xfrm>
            <a:off x="0" y="6248400"/>
            <a:ext cx="762000" cy="341313"/>
          </a:xfrm>
          <a:prstGeom prst="rect">
            <a:avLst/>
          </a:prstGeom>
          <a:noFill/>
          <a:ln w="9525">
            <a:noFill/>
            <a:round/>
            <a:headEnd/>
            <a:tailEnd/>
          </a:ln>
        </p:spPr>
        <p:txBody>
          <a:bodyPr lIns="90000" tIns="46800" rIns="90000" bIns="46800">
            <a:spAutoFit/>
          </a:bodyPr>
          <a:lstStyle/>
          <a:p>
            <a:pPr algn="ct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Friar Lawrence</a:t>
            </a:r>
          </a:p>
        </p:txBody>
      </p:sp>
      <p:sp>
        <p:nvSpPr>
          <p:cNvPr id="2080" name="Text Box 32"/>
          <p:cNvSpPr txBox="1">
            <a:spLocks noChangeArrowheads="1"/>
          </p:cNvSpPr>
          <p:nvPr/>
        </p:nvSpPr>
        <p:spPr bwMode="auto">
          <a:xfrm>
            <a:off x="685800" y="6248400"/>
            <a:ext cx="609600" cy="215900"/>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Tybalt</a:t>
            </a:r>
          </a:p>
        </p:txBody>
      </p:sp>
      <p:sp>
        <p:nvSpPr>
          <p:cNvPr id="2081" name="Text Box 34"/>
          <p:cNvSpPr txBox="1">
            <a:spLocks noChangeArrowheads="1"/>
          </p:cNvSpPr>
          <p:nvPr/>
        </p:nvSpPr>
        <p:spPr bwMode="auto">
          <a:xfrm>
            <a:off x="1295400" y="6248400"/>
            <a:ext cx="609600" cy="217488"/>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Romeo</a:t>
            </a:r>
          </a:p>
        </p:txBody>
      </p:sp>
      <p:sp>
        <p:nvSpPr>
          <p:cNvPr id="2082" name="Rectangle 39"/>
          <p:cNvSpPr>
            <a:spLocks noChangeArrowheads="1"/>
          </p:cNvSpPr>
          <p:nvPr/>
        </p:nvSpPr>
        <p:spPr bwMode="auto">
          <a:xfrm>
            <a:off x="2590800" y="25908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Juliet</a:t>
            </a:r>
            <a:r>
              <a:rPr lang="en-US" sz="900" dirty="0">
                <a:solidFill>
                  <a:srgbClr val="000000"/>
                </a:solidFill>
              </a:rPr>
              <a:t>  doesn’t know how things got so out of control!  I will do whatever it takes.  I can’t believe I’m saying </a:t>
            </a:r>
            <a:r>
              <a:rPr lang="en-US" sz="900" dirty="0" smtClean="0">
                <a:solidFill>
                  <a:srgbClr val="000000"/>
                </a:solidFill>
              </a:rPr>
              <a:t>this but… </a:t>
            </a:r>
            <a:r>
              <a:rPr lang="en-US" sz="900" dirty="0">
                <a:solidFill>
                  <a:srgbClr val="000000"/>
                </a:solidFill>
              </a:rPr>
              <a:t>Paris, here I come… </a:t>
            </a:r>
          </a:p>
        </p:txBody>
      </p:sp>
      <p:sp>
        <p:nvSpPr>
          <p:cNvPr id="2083" name="Text Box 40"/>
          <p:cNvSpPr txBox="1">
            <a:spLocks noChangeArrowheads="1"/>
          </p:cNvSpPr>
          <p:nvPr/>
        </p:nvSpPr>
        <p:spPr bwMode="auto">
          <a:xfrm>
            <a:off x="2743200" y="5486400"/>
            <a:ext cx="4648200" cy="366713"/>
          </a:xfrm>
          <a:prstGeom prst="rect">
            <a:avLst/>
          </a:prstGeom>
          <a:noFill/>
          <a:ln w="9525">
            <a:noFill/>
            <a:round/>
            <a:headEnd/>
            <a:tailEnd/>
          </a:ln>
        </p:spPr>
        <p:txBody>
          <a:bodyPr wrap="none" anchor="ctr"/>
          <a:lstStyle/>
          <a:p>
            <a:endParaRPr lang="en-US"/>
          </a:p>
        </p:txBody>
      </p:sp>
      <p:sp>
        <p:nvSpPr>
          <p:cNvPr id="2084" name="Rectangle 43"/>
          <p:cNvSpPr>
            <a:spLocks noChangeArrowheads="1"/>
          </p:cNvSpPr>
          <p:nvPr/>
        </p:nvSpPr>
        <p:spPr bwMode="auto">
          <a:xfrm>
            <a:off x="2590800" y="32004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Romeo to Juliet</a:t>
            </a:r>
            <a:r>
              <a:rPr lang="en-US" sz="900" dirty="0">
                <a:solidFill>
                  <a:srgbClr val="000000"/>
                </a:solidFill>
              </a:rPr>
              <a:t>   I’m so </a:t>
            </a:r>
            <a:r>
              <a:rPr lang="en-US" sz="900" dirty="0" err="1">
                <a:solidFill>
                  <a:srgbClr val="000000"/>
                </a:solidFill>
              </a:rPr>
              <a:t>so</a:t>
            </a:r>
            <a:r>
              <a:rPr lang="en-US" sz="900" dirty="0">
                <a:solidFill>
                  <a:srgbClr val="000000"/>
                </a:solidFill>
              </a:rPr>
              <a:t> sorry!  I can’t believe what I’ve done...  I don’t deserve your love anymore.  Killing your cousin…  I’ve really ruined everything.  </a:t>
            </a:r>
            <a:r>
              <a:rPr lang="en-US" sz="900" dirty="0">
                <a:solidFill>
                  <a:srgbClr val="000000"/>
                </a:solidFill>
                <a:sym typeface="Wingdings" pitchFamily="2" charset="2"/>
              </a:rPr>
              <a:t></a:t>
            </a:r>
            <a:endParaRPr lang="en-US" sz="900" dirty="0">
              <a:solidFill>
                <a:srgbClr val="000000"/>
              </a:solidFill>
            </a:endParaRPr>
          </a:p>
        </p:txBody>
      </p:sp>
      <p:sp>
        <p:nvSpPr>
          <p:cNvPr id="2085" name="Rectangle 44"/>
          <p:cNvSpPr>
            <a:spLocks noChangeArrowheads="1"/>
          </p:cNvSpPr>
          <p:nvPr/>
        </p:nvSpPr>
        <p:spPr bwMode="auto">
          <a:xfrm>
            <a:off x="2590800" y="39624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Romeo to Juliet</a:t>
            </a:r>
            <a:r>
              <a:rPr lang="en-US" sz="900">
                <a:solidFill>
                  <a:srgbClr val="000000"/>
                </a:solidFill>
              </a:rPr>
              <a:t>  I had a great time at the party the other night!  I can’t wait to get together again.  I’ll see you in Friar Lawrence’s cell…</a:t>
            </a:r>
          </a:p>
        </p:txBody>
      </p:sp>
      <p:sp>
        <p:nvSpPr>
          <p:cNvPr id="2086" name="Rectangle 45"/>
          <p:cNvSpPr>
            <a:spLocks noChangeArrowheads="1"/>
          </p:cNvSpPr>
          <p:nvPr/>
        </p:nvSpPr>
        <p:spPr bwMode="auto">
          <a:xfrm>
            <a:off x="2590800" y="45720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Juliet </a:t>
            </a:r>
            <a:r>
              <a:rPr lang="en-US" sz="900">
                <a:solidFill>
                  <a:srgbClr val="000000"/>
                </a:solidFill>
              </a:rPr>
              <a:t>wonders why people have to get in fights about stupid things.  Why can’t we just get over the past and live in the present?! </a:t>
            </a:r>
          </a:p>
        </p:txBody>
      </p:sp>
      <p:sp>
        <p:nvSpPr>
          <p:cNvPr id="2087" name="Rectangle 46"/>
          <p:cNvSpPr>
            <a:spLocks noChangeArrowheads="1"/>
          </p:cNvSpPr>
          <p:nvPr/>
        </p:nvSpPr>
        <p:spPr bwMode="auto">
          <a:xfrm>
            <a:off x="2590800" y="52578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Tybalt to Juliet</a:t>
            </a:r>
            <a:r>
              <a:rPr lang="en-US" sz="900">
                <a:solidFill>
                  <a:srgbClr val="000000"/>
                </a:solidFill>
              </a:rPr>
              <a:t>  I can’t believe that disgusting Romeo was at the party last night!  He should know better than to mess with any of us Capulets.  Especially me! </a:t>
            </a:r>
            <a:r>
              <a:rPr lang="en-US" sz="900"/>
              <a:t>I I believe that disgusting Romeo was at the party!  He should know better than to Romeo was at the party!  He should know better than to try to mess with any of us Capulets.  Especially me!  </a:t>
            </a:r>
          </a:p>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900">
              <a:solidFill>
                <a:srgbClr val="000000"/>
              </a:solidFill>
            </a:endParaRPr>
          </a:p>
        </p:txBody>
      </p:sp>
      <p:sp>
        <p:nvSpPr>
          <p:cNvPr id="2088" name="Rectangle 47"/>
          <p:cNvSpPr>
            <a:spLocks noChangeArrowheads="1"/>
          </p:cNvSpPr>
          <p:nvPr/>
        </p:nvSpPr>
        <p:spPr bwMode="auto">
          <a:xfrm>
            <a:off x="2590800" y="57912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Juliet</a:t>
            </a:r>
            <a:r>
              <a:rPr lang="en-US" sz="900">
                <a:solidFill>
                  <a:srgbClr val="000000"/>
                </a:solidFill>
              </a:rPr>
              <a:t> is getting ready to party all night with her friends and family!  I’ll see everyone at my house! </a:t>
            </a:r>
            <a:r>
              <a:rPr lang="en-US" sz="900">
                <a:solidFill>
                  <a:srgbClr val="000000"/>
                </a:solidFill>
                <a:sym typeface="Wingdings" pitchFamily="2" charset="2"/>
              </a:rPr>
              <a:t></a:t>
            </a:r>
            <a:r>
              <a:rPr lang="en-US" sz="900">
                <a:solidFill>
                  <a:srgbClr val="000000"/>
                </a:solidFill>
              </a:rPr>
              <a:t> </a:t>
            </a:r>
          </a:p>
        </p:txBody>
      </p:sp>
      <p:sp>
        <p:nvSpPr>
          <p:cNvPr id="2089" name="Text Box 48"/>
          <p:cNvSpPr txBox="1">
            <a:spLocks noChangeArrowheads="1"/>
          </p:cNvSpPr>
          <p:nvPr/>
        </p:nvSpPr>
        <p:spPr bwMode="auto">
          <a:xfrm>
            <a:off x="152400" y="1828800"/>
            <a:ext cx="1524000" cy="366713"/>
          </a:xfrm>
          <a:prstGeom prst="rect">
            <a:avLst/>
          </a:prstGeom>
          <a:noFill/>
          <a:ln w="9525">
            <a:noFill/>
            <a:round/>
            <a:headEnd/>
            <a:tailEnd/>
          </a:ln>
        </p:spPr>
        <p:txBody>
          <a:bodyPr wrap="none" anchor="ctr"/>
          <a:lstStyle/>
          <a:p>
            <a:endParaRPr lang="en-US"/>
          </a:p>
        </p:txBody>
      </p:sp>
      <p:sp>
        <p:nvSpPr>
          <p:cNvPr id="2090" name="Text Box 49"/>
          <p:cNvSpPr txBox="1">
            <a:spLocks noChangeArrowheads="1"/>
          </p:cNvSpPr>
          <p:nvPr/>
        </p:nvSpPr>
        <p:spPr bwMode="auto">
          <a:xfrm>
            <a:off x="152400" y="1828800"/>
            <a:ext cx="1600200" cy="366713"/>
          </a:xfrm>
          <a:prstGeom prst="rect">
            <a:avLst/>
          </a:prstGeom>
          <a:noFill/>
          <a:ln w="9525">
            <a:noFill/>
            <a:round/>
            <a:headEnd/>
            <a:tailEnd/>
          </a:ln>
        </p:spPr>
        <p:txBody>
          <a:bodyPr wrap="none" anchor="ctr"/>
          <a:lstStyle/>
          <a:p>
            <a:endParaRPr lang="en-US"/>
          </a:p>
        </p:txBody>
      </p:sp>
      <p:graphicFrame>
        <p:nvGraphicFramePr>
          <p:cNvPr id="3122" name="Group 50"/>
          <p:cNvGraphicFramePr>
            <a:graphicFrameLocks noGrp="1"/>
          </p:cNvGraphicFramePr>
          <p:nvPr/>
        </p:nvGraphicFramePr>
        <p:xfrm>
          <a:off x="152400" y="1828800"/>
          <a:ext cx="1601788" cy="584200"/>
        </p:xfrm>
        <a:graphic>
          <a:graphicData uri="http://schemas.openxmlformats.org/drawingml/2006/table">
            <a:tbl>
              <a:tblPr/>
              <a:tblGrid>
                <a:gridCol w="1601788"/>
              </a:tblGrid>
              <a:tr h="584200">
                <a:tc>
                  <a:txBody>
                    <a:bodyPr/>
                    <a:lstStyle/>
                    <a:p>
                      <a:pPr marL="0" marR="0" lvl="0" indent="0" algn="ctr" defTabSz="457200" rtl="0" eaLnBrk="1" fontAlgn="base" latinLnBrk="0" hangingPunct="1">
                        <a:lnSpc>
                          <a:spcPct val="93000"/>
                        </a:lnSpc>
                        <a:spcBef>
                          <a:spcPts val="25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000" b="0" i="0" u="none" strike="noStrike" cap="none" normalizeH="0" baseline="0" dirty="0" smtClean="0">
                          <a:ln>
                            <a:noFill/>
                          </a:ln>
                          <a:solidFill>
                            <a:srgbClr val="000000"/>
                          </a:solidFill>
                          <a:effectLst/>
                          <a:latin typeface="Arial" charset="0"/>
                          <a:cs typeface="Arial Unicode MS" charset="0"/>
                        </a:rPr>
                        <a:t>…this love is difficult,</a:t>
                      </a:r>
                    </a:p>
                    <a:p>
                      <a:pPr marL="0" marR="0" lvl="0" indent="0" algn="ctr" defTabSz="457200" rtl="0" eaLnBrk="1" fontAlgn="base" latinLnBrk="0" hangingPunct="1">
                        <a:lnSpc>
                          <a:spcPct val="93000"/>
                        </a:lnSpc>
                        <a:spcBef>
                          <a:spcPts val="25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000" b="0" i="0" u="none" strike="noStrike" cap="none" normalizeH="0" baseline="0" dirty="0" smtClean="0">
                          <a:ln>
                            <a:noFill/>
                          </a:ln>
                          <a:solidFill>
                            <a:srgbClr val="000000"/>
                          </a:solidFill>
                          <a:effectLst/>
                          <a:latin typeface="Arial" charset="0"/>
                          <a:cs typeface="Arial Unicode MS" charset="0"/>
                        </a:rPr>
                        <a:t>but it’s real…</a:t>
                      </a:r>
                    </a:p>
                  </a:txBody>
                  <a:tcPr marL="90000" marR="90000" marT="55620" marB="46800" horzOverflow="overflow">
                    <a:lnL w="12600" cap="flat" cmpd="sng" algn="ctr">
                      <a:solidFill>
                        <a:srgbClr val="000000"/>
                      </a:solidFill>
                      <a:prstDash val="solid"/>
                      <a:round/>
                      <a:headEnd type="none" w="med" len="med"/>
                      <a:tailEnd type="none" w="med" len="med"/>
                    </a:lnL>
                    <a:lnR w="12600" cap="flat" cmpd="sng" algn="ctr">
                      <a:solidFill>
                        <a:srgbClr val="000000"/>
                      </a:solidFill>
                      <a:prstDash val="solid"/>
                      <a:round/>
                      <a:headEnd type="none" w="med" len="med"/>
                      <a:tailEnd type="none" w="med" len="med"/>
                    </a:lnR>
                    <a:lnT w="12600" cap="flat" cmpd="sng" algn="ctr">
                      <a:solidFill>
                        <a:srgbClr val="000000"/>
                      </a:solidFill>
                      <a:prstDash val="solid"/>
                      <a:round/>
                      <a:headEnd type="none" w="med" len="med"/>
                      <a:tailEnd type="none" w="med" len="med"/>
                    </a:lnT>
                    <a:lnB w="126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2097" name="Picture 60" descr="http://static.tvfanatic.com/images/gallery/amanda-seyfried-as-sarah-henrickson.jpg"/>
          <p:cNvPicPr>
            <a:picLocks noChangeAspect="1" noChangeArrowheads="1"/>
          </p:cNvPicPr>
          <p:nvPr/>
        </p:nvPicPr>
        <p:blipFill>
          <a:blip r:embed="rId6" cstate="print"/>
          <a:srcRect/>
          <a:stretch>
            <a:fillRect/>
          </a:stretch>
        </p:blipFill>
        <p:spPr bwMode="auto">
          <a:xfrm>
            <a:off x="228600" y="457200"/>
            <a:ext cx="1371600" cy="1355725"/>
          </a:xfrm>
          <a:prstGeom prst="rect">
            <a:avLst/>
          </a:prstGeom>
          <a:noFill/>
          <a:ln w="9525">
            <a:noFill/>
            <a:miter lim="800000"/>
            <a:headEnd/>
            <a:tailEnd/>
          </a:ln>
        </p:spPr>
      </p:pic>
      <p:pic>
        <p:nvPicPr>
          <p:cNvPr id="2098" name="Picture 64" descr="http://allstarme.files.wordpress.com/2009/07/kellan-lutz.jpg"/>
          <p:cNvPicPr>
            <a:picLocks noChangeAspect="1" noChangeArrowheads="1"/>
          </p:cNvPicPr>
          <p:nvPr/>
        </p:nvPicPr>
        <p:blipFill>
          <a:blip r:embed="rId7" cstate="print"/>
          <a:srcRect/>
          <a:stretch>
            <a:fillRect/>
          </a:stretch>
        </p:blipFill>
        <p:spPr bwMode="auto">
          <a:xfrm>
            <a:off x="762000" y="5486400"/>
            <a:ext cx="406400" cy="609600"/>
          </a:xfrm>
          <a:prstGeom prst="rect">
            <a:avLst/>
          </a:prstGeom>
          <a:noFill/>
          <a:ln w="9525">
            <a:noFill/>
            <a:miter lim="800000"/>
            <a:headEnd/>
            <a:tailEnd/>
          </a:ln>
        </p:spPr>
      </p:pic>
      <p:pic>
        <p:nvPicPr>
          <p:cNvPr id="2099" name="Picture 66" descr="http://image3.examiner.com/images/blog/EXID1486/images/taylor_lautner300.jpg"/>
          <p:cNvPicPr>
            <a:picLocks noChangeAspect="1" noChangeArrowheads="1"/>
          </p:cNvPicPr>
          <p:nvPr/>
        </p:nvPicPr>
        <p:blipFill>
          <a:blip r:embed="rId8" cstate="print"/>
          <a:srcRect/>
          <a:stretch>
            <a:fillRect/>
          </a:stretch>
        </p:blipFill>
        <p:spPr bwMode="auto">
          <a:xfrm>
            <a:off x="1295400" y="5486400"/>
            <a:ext cx="457200" cy="609600"/>
          </a:xfrm>
          <a:prstGeom prst="rect">
            <a:avLst/>
          </a:prstGeom>
          <a:noFill/>
          <a:ln w="9525">
            <a:noFill/>
            <a:miter lim="800000"/>
            <a:headEnd/>
            <a:tailEnd/>
          </a:ln>
        </p:spPr>
      </p:pic>
      <p:pic>
        <p:nvPicPr>
          <p:cNvPr id="2100" name="Picture 62" descr="http://www.losangelescriminaldefenseattorneyblog.com/nicolas-cage-picture-2.jpg"/>
          <p:cNvPicPr>
            <a:picLocks noChangeAspect="1" noChangeArrowheads="1"/>
          </p:cNvPicPr>
          <p:nvPr/>
        </p:nvPicPr>
        <p:blipFill>
          <a:blip r:embed="rId9" cstate="print"/>
          <a:srcRect/>
          <a:stretch>
            <a:fillRect/>
          </a:stretch>
        </p:blipFill>
        <p:spPr bwMode="auto">
          <a:xfrm>
            <a:off x="152400" y="5486400"/>
            <a:ext cx="488950" cy="638175"/>
          </a:xfrm>
          <a:prstGeom prst="rect">
            <a:avLst/>
          </a:prstGeom>
          <a:noFill/>
          <a:ln w="9525">
            <a:noFill/>
            <a:miter lim="800000"/>
            <a:headEnd/>
            <a:tailEnd/>
          </a:ln>
        </p:spPr>
      </p:pic>
      <p:pic>
        <p:nvPicPr>
          <p:cNvPr id="2101" name="Picture 60" descr="http://static.tvfanatic.com/images/gallery/amanda-seyfried-as-sarah-henrickson.jpg"/>
          <p:cNvPicPr>
            <a:picLocks noChangeAspect="1" noChangeArrowheads="1"/>
          </p:cNvPicPr>
          <p:nvPr/>
        </p:nvPicPr>
        <p:blipFill>
          <a:blip r:embed="rId10" cstate="print"/>
          <a:srcRect/>
          <a:stretch>
            <a:fillRect/>
          </a:stretch>
        </p:blipFill>
        <p:spPr bwMode="auto">
          <a:xfrm>
            <a:off x="2133600" y="5791200"/>
            <a:ext cx="455613" cy="450850"/>
          </a:xfrm>
          <a:prstGeom prst="rect">
            <a:avLst/>
          </a:prstGeom>
          <a:noFill/>
          <a:ln w="9525">
            <a:noFill/>
            <a:miter lim="800000"/>
            <a:headEnd/>
            <a:tailEnd/>
          </a:ln>
        </p:spPr>
      </p:pic>
      <p:pic>
        <p:nvPicPr>
          <p:cNvPr id="2102" name="Picture 60" descr="http://static.tvfanatic.com/images/gallery/amanda-seyfried-as-sarah-henrickson.jpg"/>
          <p:cNvPicPr>
            <a:picLocks noChangeAspect="1" noChangeArrowheads="1"/>
          </p:cNvPicPr>
          <p:nvPr/>
        </p:nvPicPr>
        <p:blipFill>
          <a:blip r:embed="rId10" cstate="print"/>
          <a:srcRect/>
          <a:stretch>
            <a:fillRect/>
          </a:stretch>
        </p:blipFill>
        <p:spPr bwMode="auto">
          <a:xfrm>
            <a:off x="2133600" y="4572000"/>
            <a:ext cx="455613" cy="450850"/>
          </a:xfrm>
          <a:prstGeom prst="rect">
            <a:avLst/>
          </a:prstGeom>
          <a:noFill/>
          <a:ln w="9525">
            <a:noFill/>
            <a:miter lim="800000"/>
            <a:headEnd/>
            <a:tailEnd/>
          </a:ln>
        </p:spPr>
      </p:pic>
      <p:pic>
        <p:nvPicPr>
          <p:cNvPr id="2103" name="Picture 66" descr="http://image3.examiner.com/images/blog/EXID1486/images/taylor_lautner300.jpg"/>
          <p:cNvPicPr>
            <a:picLocks noChangeAspect="1" noChangeArrowheads="1"/>
          </p:cNvPicPr>
          <p:nvPr/>
        </p:nvPicPr>
        <p:blipFill>
          <a:blip r:embed="rId8" cstate="print"/>
          <a:srcRect/>
          <a:stretch>
            <a:fillRect/>
          </a:stretch>
        </p:blipFill>
        <p:spPr bwMode="auto">
          <a:xfrm>
            <a:off x="2133600" y="3810000"/>
            <a:ext cx="457200" cy="609600"/>
          </a:xfrm>
          <a:prstGeom prst="rect">
            <a:avLst/>
          </a:prstGeom>
          <a:noFill/>
          <a:ln w="9525">
            <a:noFill/>
            <a:miter lim="800000"/>
            <a:headEnd/>
            <a:tailEnd/>
          </a:ln>
        </p:spPr>
      </p:pic>
      <p:pic>
        <p:nvPicPr>
          <p:cNvPr id="2104" name="Picture 60" descr="http://static.tvfanatic.com/images/gallery/amanda-seyfried-as-sarah-henrickson.jpg"/>
          <p:cNvPicPr>
            <a:picLocks noChangeAspect="1" noChangeArrowheads="1"/>
          </p:cNvPicPr>
          <p:nvPr/>
        </p:nvPicPr>
        <p:blipFill>
          <a:blip r:embed="rId10" cstate="print"/>
          <a:srcRect/>
          <a:stretch>
            <a:fillRect/>
          </a:stretch>
        </p:blipFill>
        <p:spPr bwMode="auto">
          <a:xfrm>
            <a:off x="2133600" y="2590800"/>
            <a:ext cx="455613" cy="450850"/>
          </a:xfrm>
          <a:prstGeom prst="rect">
            <a:avLst/>
          </a:prstGeom>
          <a:noFill/>
          <a:ln w="9525">
            <a:noFill/>
            <a:miter lim="800000"/>
            <a:headEnd/>
            <a:tailEnd/>
          </a:ln>
        </p:spPr>
      </p:pic>
      <p:pic>
        <p:nvPicPr>
          <p:cNvPr id="2105" name="Picture 64" descr="http://allstarme.files.wordpress.com/2009/07/kellan-lutz.jpg"/>
          <p:cNvPicPr>
            <a:picLocks noChangeAspect="1" noChangeArrowheads="1"/>
          </p:cNvPicPr>
          <p:nvPr/>
        </p:nvPicPr>
        <p:blipFill>
          <a:blip r:embed="rId7" cstate="print"/>
          <a:srcRect/>
          <a:stretch>
            <a:fillRect/>
          </a:stretch>
        </p:blipFill>
        <p:spPr bwMode="auto">
          <a:xfrm>
            <a:off x="2133600" y="5105400"/>
            <a:ext cx="406400" cy="609600"/>
          </a:xfrm>
          <a:prstGeom prst="rect">
            <a:avLst/>
          </a:prstGeom>
          <a:noFill/>
          <a:ln w="9525">
            <a:noFill/>
            <a:miter lim="800000"/>
            <a:headEnd/>
            <a:tailEnd/>
          </a:ln>
        </p:spPr>
      </p:pic>
      <p:pic>
        <p:nvPicPr>
          <p:cNvPr id="2106" name="Picture 66" descr="http://image3.examiner.com/images/blog/EXID1486/images/taylor_lautner300.jpg"/>
          <p:cNvPicPr>
            <a:picLocks noChangeAspect="1" noChangeArrowheads="1"/>
          </p:cNvPicPr>
          <p:nvPr/>
        </p:nvPicPr>
        <p:blipFill>
          <a:blip r:embed="rId8" cstate="print"/>
          <a:srcRect/>
          <a:stretch>
            <a:fillRect/>
          </a:stretch>
        </p:blipFill>
        <p:spPr bwMode="auto">
          <a:xfrm>
            <a:off x="2133600" y="3124200"/>
            <a:ext cx="457200" cy="6096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1"/>
          <p:cNvSpPr>
            <a:spLocks noChangeShapeType="1"/>
          </p:cNvSpPr>
          <p:nvPr/>
        </p:nvSpPr>
        <p:spPr bwMode="auto">
          <a:xfrm>
            <a:off x="3352800" y="3048000"/>
            <a:ext cx="3124200" cy="1588"/>
          </a:xfrm>
          <a:prstGeom prst="line">
            <a:avLst/>
          </a:prstGeom>
          <a:noFill/>
          <a:ln w="9360">
            <a:solidFill>
              <a:srgbClr val="C0C0C0"/>
            </a:solidFill>
            <a:miter lim="800000"/>
            <a:headEnd/>
            <a:tailEnd/>
          </a:ln>
        </p:spPr>
        <p:txBody>
          <a:bodyPr/>
          <a:lstStyle/>
          <a:p>
            <a:endParaRPr lang="en-US"/>
          </a:p>
        </p:txBody>
      </p:sp>
      <p:sp>
        <p:nvSpPr>
          <p:cNvPr id="3075" name="Text Box 2"/>
          <p:cNvSpPr txBox="1">
            <a:spLocks noChangeArrowheads="1"/>
          </p:cNvSpPr>
          <p:nvPr/>
        </p:nvSpPr>
        <p:spPr bwMode="auto">
          <a:xfrm>
            <a:off x="2133600" y="2895600"/>
            <a:ext cx="1447800" cy="231775"/>
          </a:xfrm>
          <a:prstGeom prst="rect">
            <a:avLst/>
          </a:prstGeom>
          <a:no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Personal Information</a:t>
            </a:r>
          </a:p>
        </p:txBody>
      </p:sp>
      <p:sp>
        <p:nvSpPr>
          <p:cNvPr id="3076" name="Rectangle 3"/>
          <p:cNvSpPr>
            <a:spLocks noChangeArrowheads="1"/>
          </p:cNvSpPr>
          <p:nvPr/>
        </p:nvSpPr>
        <p:spPr bwMode="auto">
          <a:xfrm>
            <a:off x="0" y="381000"/>
            <a:ext cx="9144000" cy="990600"/>
          </a:xfrm>
          <a:prstGeom prst="rect">
            <a:avLst/>
          </a:prstGeom>
          <a:solidFill>
            <a:srgbClr val="EAECF2"/>
          </a:solidFill>
          <a:ln w="9525">
            <a:noFill/>
            <a:round/>
            <a:headEnd/>
            <a:tailEnd/>
          </a:ln>
        </p:spPr>
        <p:txBody>
          <a:bodyPr wrap="none" anchor="ctr"/>
          <a:lstStyle/>
          <a:p>
            <a:endParaRPr lang="en-US"/>
          </a:p>
        </p:txBody>
      </p:sp>
      <p:sp>
        <p:nvSpPr>
          <p:cNvPr id="3077" name="Text Box 4"/>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3078" name="Text Box 5"/>
          <p:cNvSpPr txBox="1">
            <a:spLocks noChangeArrowheads="1"/>
          </p:cNvSpPr>
          <p:nvPr/>
        </p:nvSpPr>
        <p:spPr bwMode="auto">
          <a:xfrm>
            <a:off x="1524000" y="685800"/>
            <a:ext cx="6781800" cy="457200"/>
          </a:xfrm>
          <a:prstGeom prst="rect">
            <a:avLst/>
          </a:prstGeom>
          <a:noFill/>
          <a:ln w="9525">
            <a:noFill/>
            <a:round/>
            <a:headEnd/>
            <a:tailEnd/>
          </a:ln>
        </p:spPr>
        <p:txBody>
          <a:bodyPr/>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Juliet</a:t>
            </a:r>
            <a:r>
              <a:rPr lang="en-US" sz="1000">
                <a:solidFill>
                  <a:srgbClr val="000000"/>
                </a:solidFill>
              </a:rPr>
              <a:t> wishes that things could have turned out differently…  xoxo</a:t>
            </a:r>
          </a:p>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a:solidFill>
                <a:srgbClr val="000000"/>
              </a:solidFill>
            </a:endParaRPr>
          </a:p>
        </p:txBody>
      </p:sp>
      <p:sp>
        <p:nvSpPr>
          <p:cNvPr id="3079" name="Rectangle 6">
            <a:hlinkClick r:id="rId3" action="ppaction://hlinksldjump"/>
          </p:cNvPr>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Wall</a:t>
            </a:r>
            <a:endParaRPr lang="en-US" sz="1200">
              <a:solidFill>
                <a:srgbClr val="FFFFFF"/>
              </a:solidFill>
            </a:endParaRPr>
          </a:p>
        </p:txBody>
      </p:sp>
      <p:sp>
        <p:nvSpPr>
          <p:cNvPr id="3080" name="Rectangle 7">
            <a:hlinkClick r:id="rId4" action="ppaction://hlinksldjump"/>
          </p:cNvPr>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3081" name="Rectangle 8"/>
          <p:cNvSpPr>
            <a:spLocks noChangeArrowheads="1"/>
          </p:cNvSpPr>
          <p:nvPr/>
        </p:nvSpPr>
        <p:spPr bwMode="auto">
          <a:xfrm>
            <a:off x="2895600" y="0"/>
            <a:ext cx="9144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5" action="ppaction://hlinksldjump"/>
              </a:rPr>
              <a:t>Messages</a:t>
            </a:r>
            <a:endParaRPr lang="en-US" sz="1200">
              <a:solidFill>
                <a:srgbClr val="FFFFFF"/>
              </a:solidFill>
            </a:endParaRPr>
          </a:p>
        </p:txBody>
      </p:sp>
      <p:sp>
        <p:nvSpPr>
          <p:cNvPr id="3082" name="Rectangle 9"/>
          <p:cNvSpPr>
            <a:spLocks noChangeArrowheads="1"/>
          </p:cNvSpPr>
          <p:nvPr/>
        </p:nvSpPr>
        <p:spPr bwMode="auto">
          <a:xfrm>
            <a:off x="37338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3083" name="Rectangle 10"/>
          <p:cNvSpPr>
            <a:spLocks noChangeArrowheads="1"/>
          </p:cNvSpPr>
          <p:nvPr/>
        </p:nvSpPr>
        <p:spPr bwMode="auto">
          <a:xfrm>
            <a:off x="4572000" y="0"/>
            <a:ext cx="1905000" cy="381000"/>
          </a:xfrm>
          <a:prstGeom prst="rect">
            <a:avLst/>
          </a:prstGeom>
          <a:solidFill>
            <a:srgbClr val="666699"/>
          </a:solidFill>
          <a:ln w="9525">
            <a:noFill/>
            <a:round/>
            <a:headEnd/>
            <a:tailEnd/>
          </a:ln>
        </p:spPr>
        <p:txBody>
          <a:bodyPr wrap="none" anchor="ctr"/>
          <a:lstStyle/>
          <a:p>
            <a:endParaRPr lang="en-US"/>
          </a:p>
        </p:txBody>
      </p:sp>
      <p:sp>
        <p:nvSpPr>
          <p:cNvPr id="3084" name="Rectangle 11"/>
          <p:cNvSpPr>
            <a:spLocks noChangeArrowheads="1"/>
          </p:cNvSpPr>
          <p:nvPr/>
        </p:nvSpPr>
        <p:spPr bwMode="auto">
          <a:xfrm>
            <a:off x="64770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Juliet</a:t>
            </a:r>
          </a:p>
        </p:txBody>
      </p:sp>
      <p:sp>
        <p:nvSpPr>
          <p:cNvPr id="3085"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3086" name="Text Box 13"/>
          <p:cNvSpPr txBox="1">
            <a:spLocks noChangeArrowheads="1"/>
          </p:cNvSpPr>
          <p:nvPr/>
        </p:nvSpPr>
        <p:spPr bwMode="auto">
          <a:xfrm>
            <a:off x="152400" y="2438400"/>
            <a:ext cx="1600200" cy="201613"/>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View photos of Juliet (5)</a:t>
            </a:r>
          </a:p>
        </p:txBody>
      </p:sp>
      <p:sp>
        <p:nvSpPr>
          <p:cNvPr id="3087" name="Line 14"/>
          <p:cNvSpPr>
            <a:spLocks noChangeShapeType="1"/>
          </p:cNvSpPr>
          <p:nvPr/>
        </p:nvSpPr>
        <p:spPr bwMode="auto">
          <a:xfrm>
            <a:off x="152400" y="2667000"/>
            <a:ext cx="1600200" cy="1588"/>
          </a:xfrm>
          <a:prstGeom prst="line">
            <a:avLst/>
          </a:prstGeom>
          <a:noFill/>
          <a:ln w="9360">
            <a:solidFill>
              <a:srgbClr val="C0C0C0"/>
            </a:solidFill>
            <a:miter lim="800000"/>
            <a:headEnd/>
            <a:tailEnd/>
          </a:ln>
        </p:spPr>
        <p:txBody>
          <a:bodyPr/>
          <a:lstStyle/>
          <a:p>
            <a:endParaRPr lang="en-US"/>
          </a:p>
        </p:txBody>
      </p:sp>
      <p:sp>
        <p:nvSpPr>
          <p:cNvPr id="3088" name="Text Box 15"/>
          <p:cNvSpPr txBox="1">
            <a:spLocks noChangeArrowheads="1"/>
          </p:cNvSpPr>
          <p:nvPr/>
        </p:nvSpPr>
        <p:spPr bwMode="auto">
          <a:xfrm>
            <a:off x="152400" y="2667000"/>
            <a:ext cx="1600200" cy="201613"/>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Send Juliet a message</a:t>
            </a:r>
          </a:p>
        </p:txBody>
      </p:sp>
      <p:sp>
        <p:nvSpPr>
          <p:cNvPr id="3089" name="Text Box 16"/>
          <p:cNvSpPr txBox="1">
            <a:spLocks noChangeArrowheads="1"/>
          </p:cNvSpPr>
          <p:nvPr/>
        </p:nvSpPr>
        <p:spPr bwMode="auto">
          <a:xfrm>
            <a:off x="152400" y="2882900"/>
            <a:ext cx="1600200" cy="201613"/>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Poke Juliet</a:t>
            </a:r>
          </a:p>
        </p:txBody>
      </p:sp>
      <p:sp>
        <p:nvSpPr>
          <p:cNvPr id="3090" name="Line 17"/>
          <p:cNvSpPr>
            <a:spLocks noChangeShapeType="1"/>
          </p:cNvSpPr>
          <p:nvPr/>
        </p:nvSpPr>
        <p:spPr bwMode="auto">
          <a:xfrm>
            <a:off x="152400" y="2895600"/>
            <a:ext cx="1600200" cy="1588"/>
          </a:xfrm>
          <a:prstGeom prst="line">
            <a:avLst/>
          </a:prstGeom>
          <a:noFill/>
          <a:ln w="9360">
            <a:solidFill>
              <a:srgbClr val="C0C0C0"/>
            </a:solidFill>
            <a:miter lim="800000"/>
            <a:headEnd/>
            <a:tailEnd/>
          </a:ln>
        </p:spPr>
        <p:txBody>
          <a:bodyPr/>
          <a:lstStyle/>
          <a:p>
            <a:endParaRPr lang="en-US"/>
          </a:p>
        </p:txBody>
      </p:sp>
      <p:sp>
        <p:nvSpPr>
          <p:cNvPr id="3091" name="Line 18"/>
          <p:cNvSpPr>
            <a:spLocks noChangeShapeType="1"/>
          </p:cNvSpPr>
          <p:nvPr/>
        </p:nvSpPr>
        <p:spPr bwMode="auto">
          <a:xfrm>
            <a:off x="152400" y="3124200"/>
            <a:ext cx="1600200" cy="1588"/>
          </a:xfrm>
          <a:prstGeom prst="line">
            <a:avLst/>
          </a:prstGeom>
          <a:noFill/>
          <a:ln w="9360">
            <a:solidFill>
              <a:srgbClr val="C0C0C0"/>
            </a:solidFill>
            <a:miter lim="800000"/>
            <a:headEnd/>
            <a:tailEnd/>
          </a:ln>
        </p:spPr>
        <p:txBody>
          <a:bodyPr/>
          <a:lstStyle/>
          <a:p>
            <a:endParaRPr lang="en-US"/>
          </a:p>
        </p:txBody>
      </p:sp>
      <p:sp>
        <p:nvSpPr>
          <p:cNvPr id="3092" name="Text Box 19">
            <a:hlinkClick r:id="rId3" action="ppaction://hlinksldjump"/>
          </p:cNvPr>
          <p:cNvSpPr txBox="1">
            <a:spLocks noChangeArrowheads="1"/>
          </p:cNvSpPr>
          <p:nvPr/>
        </p:nvSpPr>
        <p:spPr bwMode="auto">
          <a:xfrm>
            <a:off x="2057400" y="1143000"/>
            <a:ext cx="838200" cy="246063"/>
          </a:xfrm>
          <a:prstGeom prst="rect">
            <a:avLst/>
          </a:prstGeom>
          <a:solidFill>
            <a:srgbClr val="D9DCE7"/>
          </a:solidFill>
          <a:ln w="9525">
            <a:noFill/>
            <a:round/>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99"/>
                </a:solidFill>
              </a:rPr>
              <a:t>Wall</a:t>
            </a:r>
          </a:p>
        </p:txBody>
      </p:sp>
      <p:sp>
        <p:nvSpPr>
          <p:cNvPr id="3093" name="Text Box 20"/>
          <p:cNvSpPr txBox="1">
            <a:spLocks noChangeArrowheads="1"/>
          </p:cNvSpPr>
          <p:nvPr/>
        </p:nvSpPr>
        <p:spPr bwMode="auto">
          <a:xfrm>
            <a:off x="2895600" y="11430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Info</a:t>
            </a:r>
          </a:p>
        </p:txBody>
      </p:sp>
      <p:sp>
        <p:nvSpPr>
          <p:cNvPr id="3094" name="Text Box 21">
            <a:hlinkClick r:id="rId4" action="ppaction://hlinksldjump"/>
          </p:cNvPr>
          <p:cNvSpPr txBox="1">
            <a:spLocks noChangeArrowheads="1"/>
          </p:cNvSpPr>
          <p:nvPr/>
        </p:nvSpPr>
        <p:spPr bwMode="auto">
          <a:xfrm>
            <a:off x="3657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Notes</a:t>
            </a:r>
          </a:p>
        </p:txBody>
      </p:sp>
      <p:sp>
        <p:nvSpPr>
          <p:cNvPr id="3095" name="Text Box 23"/>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endParaRPr lang="en-US"/>
          </a:p>
        </p:txBody>
      </p:sp>
      <p:sp>
        <p:nvSpPr>
          <p:cNvPr id="3096" name="Text Box 24"/>
          <p:cNvSpPr txBox="1">
            <a:spLocks noChangeArrowheads="1"/>
          </p:cNvSpPr>
          <p:nvPr/>
        </p:nvSpPr>
        <p:spPr bwMode="auto">
          <a:xfrm>
            <a:off x="2133600" y="1905000"/>
            <a:ext cx="4953000" cy="274638"/>
          </a:xfrm>
          <a:prstGeom prst="rect">
            <a:avLst/>
          </a:prstGeom>
          <a:solidFill>
            <a:srgbClr val="FFFFFF"/>
          </a:solidFill>
          <a:ln w="9525">
            <a:noFill/>
            <a:round/>
            <a:headEnd/>
            <a:tailEnd/>
          </a:ln>
        </p:spPr>
        <p:txBody>
          <a:bodyPr wrap="none" anchor="ctr"/>
          <a:lstStyle/>
          <a:p>
            <a:endParaRPr lang="en-US"/>
          </a:p>
        </p:txBody>
      </p:sp>
      <p:sp>
        <p:nvSpPr>
          <p:cNvPr id="3097" name="Text Box 25"/>
          <p:cNvSpPr txBox="1">
            <a:spLocks noChangeArrowheads="1"/>
          </p:cNvSpPr>
          <p:nvPr/>
        </p:nvSpPr>
        <p:spPr bwMode="auto">
          <a:xfrm>
            <a:off x="2133600" y="1600200"/>
            <a:ext cx="1219200" cy="231775"/>
          </a:xfrm>
          <a:prstGeom prst="rect">
            <a:avLst/>
          </a:prstGeom>
          <a:no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Basic Information</a:t>
            </a:r>
          </a:p>
        </p:txBody>
      </p:sp>
      <p:sp>
        <p:nvSpPr>
          <p:cNvPr id="3098" name="Text Box 26"/>
          <p:cNvSpPr txBox="1">
            <a:spLocks noChangeArrowheads="1"/>
          </p:cNvSpPr>
          <p:nvPr/>
        </p:nvSpPr>
        <p:spPr bwMode="auto">
          <a:xfrm>
            <a:off x="152400" y="32766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Information</a:t>
            </a:r>
          </a:p>
        </p:txBody>
      </p:sp>
      <p:sp>
        <p:nvSpPr>
          <p:cNvPr id="3099" name="Line 27"/>
          <p:cNvSpPr>
            <a:spLocks noChangeShapeType="1"/>
          </p:cNvSpPr>
          <p:nvPr/>
        </p:nvSpPr>
        <p:spPr bwMode="auto">
          <a:xfrm>
            <a:off x="152400" y="3276600"/>
            <a:ext cx="1600200" cy="1588"/>
          </a:xfrm>
          <a:prstGeom prst="line">
            <a:avLst/>
          </a:prstGeom>
          <a:noFill/>
          <a:ln w="9360">
            <a:solidFill>
              <a:srgbClr val="C0C0C0"/>
            </a:solidFill>
            <a:miter lim="800000"/>
            <a:headEnd/>
            <a:tailEnd/>
          </a:ln>
        </p:spPr>
        <p:txBody>
          <a:bodyPr/>
          <a:lstStyle/>
          <a:p>
            <a:endParaRPr lang="en-US"/>
          </a:p>
        </p:txBody>
      </p:sp>
      <p:sp>
        <p:nvSpPr>
          <p:cNvPr id="3100" name="Text Box 28"/>
          <p:cNvSpPr txBox="1">
            <a:spLocks noChangeArrowheads="1"/>
          </p:cNvSpPr>
          <p:nvPr/>
        </p:nvSpPr>
        <p:spPr bwMode="auto">
          <a:xfrm>
            <a:off x="152400" y="3581400"/>
            <a:ext cx="1600200" cy="1287463"/>
          </a:xfrm>
          <a:prstGeom prst="rect">
            <a:avLst/>
          </a:prstGeom>
          <a:noFill/>
          <a:ln w="9525">
            <a:noFill/>
            <a:round/>
            <a:headEnd/>
            <a:tailEnd/>
          </a:ln>
        </p:spPr>
        <p:txBody>
          <a:bodyPr lIns="90000" tIns="46800" rIns="90000" bIns="46800">
            <a:spAutoFit/>
          </a:bodyPr>
          <a:lstStyle/>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Networks</a:t>
            </a:r>
            <a:r>
              <a:rPr lang="en-US" sz="800">
                <a:solidFill>
                  <a:srgbClr val="D9DCE7"/>
                </a:solidFill>
              </a:rPr>
              <a:t>:</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Verona</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Birthday:</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chemeClr val="tx1"/>
                </a:solidFill>
              </a:rPr>
              <a:t>July 31</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Political:</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For Prince Escalus</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Religion: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chemeClr val="tx1"/>
                </a:solidFill>
              </a:rPr>
              <a:t>Catholic</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Hometown: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Verona, Italy</a:t>
            </a:r>
          </a:p>
        </p:txBody>
      </p:sp>
      <p:sp>
        <p:nvSpPr>
          <p:cNvPr id="3101" name="Line 29"/>
          <p:cNvSpPr>
            <a:spLocks noChangeShapeType="1"/>
          </p:cNvSpPr>
          <p:nvPr/>
        </p:nvSpPr>
        <p:spPr bwMode="auto">
          <a:xfrm>
            <a:off x="152400" y="4876800"/>
            <a:ext cx="1600200" cy="1588"/>
          </a:xfrm>
          <a:prstGeom prst="line">
            <a:avLst/>
          </a:prstGeom>
          <a:noFill/>
          <a:ln w="9360">
            <a:solidFill>
              <a:srgbClr val="C0C0C0"/>
            </a:solidFill>
            <a:miter lim="800000"/>
            <a:headEnd/>
            <a:tailEnd/>
          </a:ln>
        </p:spPr>
        <p:txBody>
          <a:bodyPr/>
          <a:lstStyle/>
          <a:p>
            <a:endParaRPr lang="en-US"/>
          </a:p>
        </p:txBody>
      </p:sp>
      <p:sp>
        <p:nvSpPr>
          <p:cNvPr id="3102" name="Text Box 30"/>
          <p:cNvSpPr txBox="1">
            <a:spLocks noChangeArrowheads="1"/>
          </p:cNvSpPr>
          <p:nvPr/>
        </p:nvSpPr>
        <p:spPr bwMode="auto">
          <a:xfrm>
            <a:off x="152400" y="48768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Photos</a:t>
            </a:r>
          </a:p>
        </p:txBody>
      </p:sp>
      <p:sp>
        <p:nvSpPr>
          <p:cNvPr id="3103" name="Line 31"/>
          <p:cNvSpPr>
            <a:spLocks noChangeShapeType="1"/>
          </p:cNvSpPr>
          <p:nvPr/>
        </p:nvSpPr>
        <p:spPr bwMode="auto">
          <a:xfrm>
            <a:off x="3200400" y="1752600"/>
            <a:ext cx="3200400" cy="1588"/>
          </a:xfrm>
          <a:prstGeom prst="line">
            <a:avLst/>
          </a:prstGeom>
          <a:noFill/>
          <a:ln w="9360">
            <a:solidFill>
              <a:srgbClr val="C0C0C0"/>
            </a:solidFill>
            <a:miter lim="800000"/>
            <a:headEnd/>
            <a:tailEnd/>
          </a:ln>
        </p:spPr>
        <p:txBody>
          <a:bodyPr/>
          <a:lstStyle/>
          <a:p>
            <a:endParaRPr lang="en-US"/>
          </a:p>
        </p:txBody>
      </p:sp>
      <p:sp>
        <p:nvSpPr>
          <p:cNvPr id="3104" name="Text Box 32"/>
          <p:cNvSpPr txBox="1">
            <a:spLocks noChangeArrowheads="1"/>
          </p:cNvSpPr>
          <p:nvPr/>
        </p:nvSpPr>
        <p:spPr bwMode="auto">
          <a:xfrm>
            <a:off x="2057400" y="1905000"/>
            <a:ext cx="3124200" cy="909638"/>
          </a:xfrm>
          <a:prstGeom prst="rect">
            <a:avLst/>
          </a:prstGeom>
          <a:noFill/>
          <a:ln w="9525">
            <a:noFill/>
            <a:round/>
            <a:headEnd/>
            <a:tailEnd/>
          </a:ln>
        </p:spPr>
        <p:txBody>
          <a:bodyPr lIns="90000" tIns="46800" rIns="90000" bIns="46800">
            <a:spAutoFit/>
          </a:bodyPr>
          <a:lstStyle/>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Networks:</a:t>
            </a:r>
            <a:r>
              <a:rPr lang="en-US" sz="800">
                <a:solidFill>
                  <a:srgbClr val="000000"/>
                </a:solidFill>
              </a:rPr>
              <a:t>         	          Verona, Italy</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Sex:</a:t>
            </a:r>
            <a:r>
              <a:rPr lang="en-US" sz="800">
                <a:solidFill>
                  <a:srgbClr val="000000"/>
                </a:solidFill>
              </a:rPr>
              <a:t>                  	          Female</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Birthday:</a:t>
            </a:r>
            <a:r>
              <a:rPr lang="en-US" sz="800">
                <a:solidFill>
                  <a:srgbClr val="000000"/>
                </a:solidFill>
              </a:rPr>
              <a:t>           	          July 31</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Hometown:</a:t>
            </a:r>
            <a:r>
              <a:rPr lang="en-US" sz="800">
                <a:solidFill>
                  <a:srgbClr val="000000"/>
                </a:solidFill>
              </a:rPr>
              <a:t>       	          Verona, Italy</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Relationship Status:	         </a:t>
            </a:r>
            <a:r>
              <a:rPr lang="en-US" sz="800">
                <a:solidFill>
                  <a:schemeClr val="tx1"/>
                </a:solidFill>
              </a:rPr>
              <a:t> Taken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Political Views:</a:t>
            </a:r>
            <a:r>
              <a:rPr lang="en-US" sz="800">
                <a:solidFill>
                  <a:srgbClr val="000000"/>
                </a:solidFill>
              </a:rPr>
              <a:t>	          For Prince Escalus</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Religious Views:	          </a:t>
            </a:r>
            <a:r>
              <a:rPr lang="en-US" sz="800">
                <a:solidFill>
                  <a:schemeClr val="tx1"/>
                </a:solidFill>
              </a:rPr>
              <a:t>Catholic</a:t>
            </a:r>
          </a:p>
        </p:txBody>
      </p:sp>
      <p:sp>
        <p:nvSpPr>
          <p:cNvPr id="3105" name="Text Box 33"/>
          <p:cNvSpPr txBox="1">
            <a:spLocks noChangeArrowheads="1"/>
          </p:cNvSpPr>
          <p:nvPr/>
        </p:nvSpPr>
        <p:spPr bwMode="auto">
          <a:xfrm>
            <a:off x="2133600" y="3200400"/>
            <a:ext cx="4495800" cy="1522413"/>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Activities:</a:t>
            </a:r>
            <a:r>
              <a:rPr lang="en-US" sz="800" dirty="0">
                <a:solidFill>
                  <a:srgbClr val="000000"/>
                </a:solidFill>
              </a:rPr>
              <a:t>         	          Going to parties and dances, staying up late, looking up at the 		          beautiful night sky</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Interests:</a:t>
            </a:r>
            <a:r>
              <a:rPr lang="en-US" sz="800" dirty="0">
                <a:solidFill>
                  <a:srgbClr val="000000"/>
                </a:solidFill>
              </a:rPr>
              <a:t>                           Clothes and shoes, fashion and accessories, music</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Music:	          </a:t>
            </a:r>
            <a:r>
              <a:rPr lang="en-US" sz="800" dirty="0" smtClean="0">
                <a:solidFill>
                  <a:schemeClr val="tx1"/>
                </a:solidFill>
              </a:rPr>
              <a:t>“Love Story” </a:t>
            </a:r>
            <a:r>
              <a:rPr lang="en-US" sz="800" dirty="0">
                <a:solidFill>
                  <a:schemeClr val="tx1"/>
                </a:solidFill>
              </a:rPr>
              <a:t>by Taylor Swift,  </a:t>
            </a:r>
            <a:r>
              <a:rPr lang="en-US" sz="800" dirty="0" smtClean="0">
                <a:solidFill>
                  <a:schemeClr val="tx1"/>
                </a:solidFill>
              </a:rPr>
              <a:t>“Check </a:t>
            </a:r>
            <a:r>
              <a:rPr lang="en-US" sz="800" dirty="0">
                <a:solidFill>
                  <a:schemeClr val="tx1"/>
                </a:solidFill>
              </a:rPr>
              <a:t>Yes </a:t>
            </a:r>
            <a:r>
              <a:rPr lang="en-US" sz="800" dirty="0" smtClean="0">
                <a:solidFill>
                  <a:schemeClr val="tx1"/>
                </a:solidFill>
              </a:rPr>
              <a:t>Juliet” by </a:t>
            </a:r>
            <a:r>
              <a:rPr lang="en-US" sz="800" dirty="0">
                <a:solidFill>
                  <a:schemeClr val="tx1"/>
                </a:solidFill>
              </a:rPr>
              <a:t>We the Kings,  		          </a:t>
            </a:r>
            <a:r>
              <a:rPr lang="en-US" sz="800" dirty="0" smtClean="0">
                <a:solidFill>
                  <a:schemeClr val="tx1"/>
                </a:solidFill>
              </a:rPr>
              <a:t>“Love </a:t>
            </a:r>
            <a:r>
              <a:rPr lang="en-US" sz="800" dirty="0">
                <a:solidFill>
                  <a:schemeClr val="tx1"/>
                </a:solidFill>
              </a:rPr>
              <a:t>You Out </a:t>
            </a:r>
            <a:r>
              <a:rPr lang="en-US" sz="800" dirty="0" smtClean="0">
                <a:solidFill>
                  <a:schemeClr val="tx1"/>
                </a:solidFill>
              </a:rPr>
              <a:t>Loud” </a:t>
            </a:r>
            <a:r>
              <a:rPr lang="en-US" sz="800" dirty="0">
                <a:solidFill>
                  <a:schemeClr val="tx1"/>
                </a:solidFill>
              </a:rPr>
              <a:t>by Rascal Flatts</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Movies:</a:t>
            </a:r>
            <a:r>
              <a:rPr lang="en-US" sz="800" dirty="0">
                <a:solidFill>
                  <a:srgbClr val="000000"/>
                </a:solidFill>
              </a:rPr>
              <a:t>                The Notebook, Twilight, Valentine’s Day</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TV Shows:	          </a:t>
            </a:r>
            <a:r>
              <a:rPr lang="en-US" sz="800" dirty="0">
                <a:solidFill>
                  <a:srgbClr val="000000"/>
                </a:solidFill>
              </a:rPr>
              <a:t>Laguna Beach, America’s Next Top Model, What Not to Wear</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Books:</a:t>
            </a:r>
            <a:r>
              <a:rPr lang="en-US" sz="800" dirty="0">
                <a:solidFill>
                  <a:srgbClr val="000000"/>
                </a:solidFill>
              </a:rPr>
              <a:t>	          </a:t>
            </a:r>
            <a:r>
              <a:rPr lang="en-US" sz="800" i="1" dirty="0">
                <a:solidFill>
                  <a:srgbClr val="000000"/>
                </a:solidFill>
              </a:rPr>
              <a:t>The Truth About Forever </a:t>
            </a:r>
            <a:r>
              <a:rPr lang="en-US" sz="800" dirty="0">
                <a:solidFill>
                  <a:srgbClr val="000000"/>
                </a:solidFill>
              </a:rPr>
              <a:t>by Sarah Dessen,  </a:t>
            </a:r>
            <a:r>
              <a:rPr lang="en-US" sz="800" i="1" dirty="0">
                <a:solidFill>
                  <a:srgbClr val="000000"/>
                </a:solidFill>
              </a:rPr>
              <a:t>Someone Like You</a:t>
            </a:r>
            <a:r>
              <a:rPr lang="en-US" sz="800" dirty="0">
                <a:solidFill>
                  <a:srgbClr val="000000"/>
                </a:solidFill>
              </a:rPr>
              <a:t> by 		          Sarah Dessen, </a:t>
            </a:r>
            <a:r>
              <a:rPr lang="en-US" sz="800" i="1" dirty="0">
                <a:solidFill>
                  <a:srgbClr val="000000"/>
                </a:solidFill>
              </a:rPr>
              <a:t>Waiting for You </a:t>
            </a:r>
            <a:r>
              <a:rPr lang="en-US" sz="800" dirty="0">
                <a:solidFill>
                  <a:srgbClr val="000000"/>
                </a:solidFill>
              </a:rPr>
              <a:t>by Susane Colasante</a:t>
            </a:r>
          </a:p>
        </p:txBody>
      </p:sp>
      <p:sp>
        <p:nvSpPr>
          <p:cNvPr id="3106" name="Text Box 34"/>
          <p:cNvSpPr txBox="1">
            <a:spLocks noChangeArrowheads="1"/>
          </p:cNvSpPr>
          <p:nvPr/>
        </p:nvSpPr>
        <p:spPr bwMode="auto">
          <a:xfrm>
            <a:off x="838200" y="5334000"/>
            <a:ext cx="838200" cy="577850"/>
          </a:xfrm>
          <a:prstGeom prst="rect">
            <a:avLst/>
          </a:prstGeom>
          <a:noFill/>
          <a:ln w="9525">
            <a:noFill/>
            <a:round/>
            <a:headEnd/>
            <a:tailEnd/>
          </a:ln>
        </p:spPr>
        <p:txBody>
          <a:bodyPr lIns="90000" tIns="46800" rIns="90000" bIns="46800">
            <a:spAutoFit/>
          </a:bodyPr>
          <a:lstStyle/>
          <a:p>
            <a:pPr>
              <a:lnSpc>
                <a:spcPct val="85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333399"/>
                </a:solidFill>
              </a:rPr>
              <a:t>Me and my family</a:t>
            </a:r>
          </a:p>
          <a:p>
            <a:pPr>
              <a:lnSpc>
                <a:spcPct val="85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Updated two weeks ago</a:t>
            </a:r>
          </a:p>
        </p:txBody>
      </p:sp>
      <p:sp>
        <p:nvSpPr>
          <p:cNvPr id="3107" name="Text Box 35"/>
          <p:cNvSpPr txBox="1">
            <a:spLocks noChangeArrowheads="1"/>
          </p:cNvSpPr>
          <p:nvPr/>
        </p:nvSpPr>
        <p:spPr bwMode="auto">
          <a:xfrm>
            <a:off x="152400" y="5105400"/>
            <a:ext cx="838200" cy="200025"/>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2 Albums</a:t>
            </a:r>
          </a:p>
        </p:txBody>
      </p:sp>
      <p:sp>
        <p:nvSpPr>
          <p:cNvPr id="3108" name="Text Box 36"/>
          <p:cNvSpPr txBox="1">
            <a:spLocks noChangeArrowheads="1"/>
          </p:cNvSpPr>
          <p:nvPr/>
        </p:nvSpPr>
        <p:spPr bwMode="auto">
          <a:xfrm>
            <a:off x="838200" y="6172200"/>
            <a:ext cx="838200" cy="473075"/>
          </a:xfrm>
          <a:prstGeom prst="rect">
            <a:avLst/>
          </a:prstGeom>
          <a:noFill/>
          <a:ln w="9525">
            <a:noFill/>
            <a:round/>
            <a:headEnd/>
            <a:tailEnd/>
          </a:ln>
        </p:spPr>
        <p:txBody>
          <a:bodyPr lIns="90000" tIns="46800" rIns="90000" bIns="46800">
            <a:spAutoFit/>
          </a:bodyPr>
          <a:lstStyle/>
          <a:p>
            <a:pPr>
              <a:lnSpc>
                <a:spcPct val="85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333399"/>
                </a:solidFill>
              </a:rPr>
              <a:t>The </a:t>
            </a:r>
            <a:r>
              <a:rPr lang="en-US" sz="800" dirty="0" smtClean="0">
                <a:solidFill>
                  <a:srgbClr val="333399"/>
                </a:solidFill>
              </a:rPr>
              <a:t>Party</a:t>
            </a:r>
            <a:endParaRPr lang="en-US" sz="800" dirty="0">
              <a:solidFill>
                <a:srgbClr val="333399"/>
              </a:solidFill>
            </a:endParaRPr>
          </a:p>
          <a:p>
            <a:pPr>
              <a:lnSpc>
                <a:spcPct val="85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Updated two weeks ago</a:t>
            </a:r>
          </a:p>
        </p:txBody>
      </p:sp>
      <p:sp>
        <p:nvSpPr>
          <p:cNvPr id="3109" name="Text Box 37"/>
          <p:cNvSpPr txBox="1">
            <a:spLocks noChangeArrowheads="1"/>
          </p:cNvSpPr>
          <p:nvPr/>
        </p:nvSpPr>
        <p:spPr bwMode="auto">
          <a:xfrm>
            <a:off x="2133600" y="4800600"/>
            <a:ext cx="1447800" cy="231775"/>
          </a:xfrm>
          <a:prstGeom prst="rect">
            <a:avLst/>
          </a:prstGeom>
          <a:no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Contact Information</a:t>
            </a:r>
          </a:p>
        </p:txBody>
      </p:sp>
      <p:sp>
        <p:nvSpPr>
          <p:cNvPr id="3110" name="Line 38"/>
          <p:cNvSpPr>
            <a:spLocks noChangeShapeType="1"/>
          </p:cNvSpPr>
          <p:nvPr/>
        </p:nvSpPr>
        <p:spPr bwMode="auto">
          <a:xfrm>
            <a:off x="3276600" y="4953000"/>
            <a:ext cx="3200400" cy="1588"/>
          </a:xfrm>
          <a:prstGeom prst="line">
            <a:avLst/>
          </a:prstGeom>
          <a:noFill/>
          <a:ln w="9360">
            <a:solidFill>
              <a:srgbClr val="C0C0C0"/>
            </a:solidFill>
            <a:miter lim="800000"/>
            <a:headEnd/>
            <a:tailEnd/>
          </a:ln>
        </p:spPr>
        <p:txBody>
          <a:bodyPr/>
          <a:lstStyle/>
          <a:p>
            <a:endParaRPr lang="en-US"/>
          </a:p>
        </p:txBody>
      </p:sp>
      <p:sp>
        <p:nvSpPr>
          <p:cNvPr id="3111" name="Text Box 39"/>
          <p:cNvSpPr txBox="1">
            <a:spLocks noChangeArrowheads="1"/>
          </p:cNvSpPr>
          <p:nvPr/>
        </p:nvSpPr>
        <p:spPr bwMode="auto">
          <a:xfrm>
            <a:off x="2133600" y="5105400"/>
            <a:ext cx="4267200" cy="404813"/>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Address:	         </a:t>
            </a:r>
            <a:r>
              <a:rPr lang="en-US" sz="800">
                <a:solidFill>
                  <a:srgbClr val="000000"/>
                </a:solidFill>
              </a:rPr>
              <a:t>Verona, Italy</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959EBD"/>
                </a:solidFill>
              </a:rPr>
              <a:t>Phone Number:	</a:t>
            </a:r>
            <a:r>
              <a:rPr lang="en-US" sz="800">
                <a:solidFill>
                  <a:srgbClr val="000000"/>
                </a:solidFill>
              </a:rPr>
              <a:t>         (808) 333-0123</a:t>
            </a:r>
          </a:p>
        </p:txBody>
      </p:sp>
      <p:graphicFrame>
        <p:nvGraphicFramePr>
          <p:cNvPr id="4137" name="Group 41"/>
          <p:cNvGraphicFramePr>
            <a:graphicFrameLocks noGrp="1"/>
          </p:cNvGraphicFramePr>
          <p:nvPr/>
        </p:nvGraphicFramePr>
        <p:xfrm>
          <a:off x="152400" y="1828800"/>
          <a:ext cx="1525588" cy="603816"/>
        </p:xfrm>
        <a:graphic>
          <a:graphicData uri="http://schemas.openxmlformats.org/drawingml/2006/table">
            <a:tbl>
              <a:tblPr/>
              <a:tblGrid>
                <a:gridCol w="1525588"/>
              </a:tblGrid>
              <a:tr h="554038">
                <a:tc>
                  <a:txBody>
                    <a:bodyPr/>
                    <a:lstStyle/>
                    <a:p>
                      <a:pPr marL="0" marR="0" lvl="0" indent="0" algn="ctr" defTabSz="457200" rtl="0" eaLnBrk="1" fontAlgn="base" latinLnBrk="0" hangingPunct="1">
                        <a:lnSpc>
                          <a:spcPct val="93000"/>
                        </a:lnSpc>
                        <a:spcBef>
                          <a:spcPts val="25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000" b="0" i="0" u="none" strike="noStrike" cap="none" normalizeH="0" baseline="0" dirty="0" smtClean="0">
                          <a:ln>
                            <a:noFill/>
                          </a:ln>
                          <a:solidFill>
                            <a:srgbClr val="000000"/>
                          </a:solidFill>
                          <a:effectLst/>
                          <a:latin typeface="Arial" charset="0"/>
                          <a:cs typeface="Arial Unicode MS" charset="0"/>
                        </a:rPr>
                        <a:t>…this love is difficult,</a:t>
                      </a:r>
                    </a:p>
                    <a:p>
                      <a:pPr marL="0" marR="0" lvl="0" indent="0" algn="ctr" defTabSz="457200" rtl="0" eaLnBrk="1" fontAlgn="base" latinLnBrk="0" hangingPunct="1">
                        <a:lnSpc>
                          <a:spcPct val="93000"/>
                        </a:lnSpc>
                        <a:spcBef>
                          <a:spcPts val="25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000" b="0" i="0" u="none" strike="noStrike" cap="none" normalizeH="0" baseline="0" dirty="0" smtClean="0">
                          <a:ln>
                            <a:noFill/>
                          </a:ln>
                          <a:solidFill>
                            <a:srgbClr val="000000"/>
                          </a:solidFill>
                          <a:effectLst/>
                          <a:latin typeface="Arial" charset="0"/>
                          <a:cs typeface="Arial Unicode MS" charset="0"/>
                        </a:rPr>
                        <a:t>but it’s real…</a:t>
                      </a:r>
                    </a:p>
                    <a:p>
                      <a:pPr marL="0" marR="0" lvl="0" indent="0" algn="ctr" defTabSz="457200" rtl="0" eaLnBrk="1" fontAlgn="base" latinLnBrk="0" hangingPunct="1">
                        <a:lnSpc>
                          <a:spcPct val="93000"/>
                        </a:lnSpc>
                        <a:spcBef>
                          <a:spcPts val="25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sz="1000" b="0" i="0" u="none" strike="noStrike" cap="none" normalizeH="0" baseline="0" dirty="0" smtClean="0">
                        <a:ln>
                          <a:noFill/>
                        </a:ln>
                        <a:solidFill>
                          <a:srgbClr val="000000"/>
                        </a:solidFill>
                        <a:effectLst/>
                        <a:latin typeface="Arial" charset="0"/>
                        <a:cs typeface="Arial Unicode MS" charset="0"/>
                      </a:endParaRPr>
                    </a:p>
                  </a:txBody>
                  <a:tcPr marL="90000" marR="90000" marT="55620" marB="46800" horzOverflow="overflow">
                    <a:lnL w="12600" cap="flat" cmpd="sng" algn="ctr">
                      <a:solidFill>
                        <a:srgbClr val="000000"/>
                      </a:solidFill>
                      <a:prstDash val="solid"/>
                      <a:round/>
                      <a:headEnd type="none" w="med" len="med"/>
                      <a:tailEnd type="none" w="med" len="med"/>
                    </a:lnL>
                    <a:lnR w="12600" cap="flat" cmpd="sng" algn="ctr">
                      <a:solidFill>
                        <a:srgbClr val="000000"/>
                      </a:solidFill>
                      <a:prstDash val="solid"/>
                      <a:round/>
                      <a:headEnd type="none" w="med" len="med"/>
                      <a:tailEnd type="none" w="med" len="med"/>
                    </a:lnR>
                    <a:lnT w="12600" cap="flat" cmpd="sng" algn="ctr">
                      <a:solidFill>
                        <a:srgbClr val="000000"/>
                      </a:solidFill>
                      <a:prstDash val="solid"/>
                      <a:round/>
                      <a:headEnd type="none" w="med" len="med"/>
                      <a:tailEnd type="none" w="med" len="med"/>
                    </a:lnT>
                    <a:lnB w="126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3118" name="Picture 60" descr="http://static.tvfanatic.com/images/gallery/amanda-seyfried-as-sarah-henrickson.jpg"/>
          <p:cNvPicPr>
            <a:picLocks noChangeAspect="1" noChangeArrowheads="1"/>
          </p:cNvPicPr>
          <p:nvPr/>
        </p:nvPicPr>
        <p:blipFill>
          <a:blip r:embed="rId6" cstate="print"/>
          <a:srcRect/>
          <a:stretch>
            <a:fillRect/>
          </a:stretch>
        </p:blipFill>
        <p:spPr bwMode="auto">
          <a:xfrm>
            <a:off x="152400" y="457200"/>
            <a:ext cx="1371600" cy="1355725"/>
          </a:xfrm>
          <a:prstGeom prst="rect">
            <a:avLst/>
          </a:prstGeom>
          <a:noFill/>
          <a:ln w="9525">
            <a:noFill/>
            <a:miter lim="800000"/>
            <a:headEnd/>
            <a:tailEnd/>
          </a:ln>
        </p:spPr>
      </p:pic>
      <p:pic>
        <p:nvPicPr>
          <p:cNvPr id="3119" name="Picture 50" descr="http://www.accesshollywood.com/content/images/72/230x306/72006_mamma-mia-meryl-streep-amanda-seyfried.jpg"/>
          <p:cNvPicPr>
            <a:picLocks noChangeAspect="1" noChangeArrowheads="1"/>
          </p:cNvPicPr>
          <p:nvPr/>
        </p:nvPicPr>
        <p:blipFill>
          <a:blip r:embed="rId7" cstate="print"/>
          <a:srcRect/>
          <a:stretch>
            <a:fillRect/>
          </a:stretch>
        </p:blipFill>
        <p:spPr bwMode="auto">
          <a:xfrm>
            <a:off x="228600" y="5334000"/>
            <a:ext cx="533400" cy="709613"/>
          </a:xfrm>
          <a:prstGeom prst="rect">
            <a:avLst/>
          </a:prstGeom>
          <a:noFill/>
          <a:ln w="9525">
            <a:noFill/>
            <a:miter lim="800000"/>
            <a:headEnd/>
            <a:tailEnd/>
          </a:ln>
        </p:spPr>
      </p:pic>
      <p:pic>
        <p:nvPicPr>
          <p:cNvPr id="3120" name="Picture 50" descr="http://www.djandmusic.com/images/prom_dance.jpg"/>
          <p:cNvPicPr>
            <a:picLocks noChangeAspect="1" noChangeArrowheads="1"/>
          </p:cNvPicPr>
          <p:nvPr/>
        </p:nvPicPr>
        <p:blipFill>
          <a:blip r:embed="rId8" cstate="print"/>
          <a:srcRect/>
          <a:stretch>
            <a:fillRect/>
          </a:stretch>
        </p:blipFill>
        <p:spPr bwMode="auto">
          <a:xfrm>
            <a:off x="152400" y="6096000"/>
            <a:ext cx="609600" cy="55721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ChangeArrowheads="1"/>
          </p:cNvSpPr>
          <p:nvPr/>
        </p:nvSpPr>
        <p:spPr bwMode="auto">
          <a:xfrm>
            <a:off x="0" y="381000"/>
            <a:ext cx="9144000" cy="990600"/>
          </a:xfrm>
          <a:prstGeom prst="rect">
            <a:avLst/>
          </a:prstGeom>
          <a:solidFill>
            <a:srgbClr val="EAECF2"/>
          </a:solidFill>
          <a:ln w="9525">
            <a:noFill/>
            <a:round/>
            <a:headEnd/>
            <a:tailEnd/>
          </a:ln>
        </p:spPr>
        <p:txBody>
          <a:bodyPr wrap="none" anchor="ctr"/>
          <a:lstStyle/>
          <a:p>
            <a:endParaRPr lang="en-US"/>
          </a:p>
        </p:txBody>
      </p:sp>
      <p:sp>
        <p:nvSpPr>
          <p:cNvPr id="4099"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4100"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Wall</a:t>
            </a:r>
            <a:endParaRPr lang="en-US" sz="1200">
              <a:solidFill>
                <a:srgbClr val="FFFFFF"/>
              </a:solidFill>
            </a:endParaRPr>
          </a:p>
        </p:txBody>
      </p:sp>
      <p:sp>
        <p:nvSpPr>
          <p:cNvPr id="4101"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4102"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Messages</a:t>
            </a:r>
            <a:endParaRPr lang="en-US" sz="1200">
              <a:solidFill>
                <a:srgbClr val="FFFFFF"/>
              </a:solidFill>
            </a:endParaRPr>
          </a:p>
        </p:txBody>
      </p:sp>
      <p:sp>
        <p:nvSpPr>
          <p:cNvPr id="4103"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4104"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4105"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Juliet</a:t>
            </a:r>
          </a:p>
        </p:txBody>
      </p:sp>
      <p:sp>
        <p:nvSpPr>
          <p:cNvPr id="4106" name="Rectangle 9"/>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4107" name="Text Box 10">
            <a:hlinkClick r:id="rId3" action="ppaction://hlinksldjump"/>
          </p:cNvPr>
          <p:cNvSpPr txBox="1">
            <a:spLocks noChangeArrowheads="1"/>
          </p:cNvSpPr>
          <p:nvPr/>
        </p:nvSpPr>
        <p:spPr bwMode="auto">
          <a:xfrm>
            <a:off x="838200" y="11430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Wall</a:t>
            </a:r>
          </a:p>
        </p:txBody>
      </p:sp>
      <p:sp>
        <p:nvSpPr>
          <p:cNvPr id="4108" name="Text Box 11">
            <a:hlinkClick r:id="rId5" action="ppaction://hlinksldjump"/>
          </p:cNvPr>
          <p:cNvSpPr txBox="1">
            <a:spLocks noChangeArrowheads="1"/>
          </p:cNvSpPr>
          <p:nvPr/>
        </p:nvSpPr>
        <p:spPr bwMode="auto">
          <a:xfrm>
            <a:off x="16764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Info</a:t>
            </a:r>
          </a:p>
        </p:txBody>
      </p:sp>
      <p:sp>
        <p:nvSpPr>
          <p:cNvPr id="4109" name="Text Box 12"/>
          <p:cNvSpPr txBox="1">
            <a:spLocks noChangeArrowheads="1"/>
          </p:cNvSpPr>
          <p:nvPr/>
        </p:nvSpPr>
        <p:spPr bwMode="auto">
          <a:xfrm>
            <a:off x="2438400" y="11430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Notes</a:t>
            </a:r>
          </a:p>
        </p:txBody>
      </p:sp>
      <p:sp>
        <p:nvSpPr>
          <p:cNvPr id="4110" name="Text Box 14"/>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endParaRPr lang="en-US"/>
          </a:p>
        </p:txBody>
      </p:sp>
      <p:sp>
        <p:nvSpPr>
          <p:cNvPr id="4111" name="Text Box 15"/>
          <p:cNvSpPr txBox="1">
            <a:spLocks noChangeArrowheads="1"/>
          </p:cNvSpPr>
          <p:nvPr/>
        </p:nvSpPr>
        <p:spPr bwMode="auto">
          <a:xfrm>
            <a:off x="685800" y="1524000"/>
            <a:ext cx="5867400" cy="3363913"/>
          </a:xfrm>
          <a:prstGeom prst="rect">
            <a:avLst/>
          </a:prstGeom>
          <a:noFill/>
          <a:ln w="9525">
            <a:noFill/>
            <a:round/>
            <a:headEnd/>
            <a:tailEnd/>
          </a:ln>
        </p:spPr>
        <p:txBody>
          <a:bodyPr lIns="90000" tIns="46800" rIns="90000" bIns="46800">
            <a:spAutoFit/>
          </a:bodyPr>
          <a:lstStyle/>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100" b="1" dirty="0">
                <a:solidFill>
                  <a:srgbClr val="000000"/>
                </a:solidFill>
              </a:rPr>
              <a:t>Text Message Conversation with Paris</a:t>
            </a:r>
          </a:p>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100" dirty="0">
                <a:solidFill>
                  <a:srgbClr val="000000"/>
                </a:solidFill>
              </a:rPr>
              <a:t>Ugh, I don’t know why my dad is so obsessed with me marrying Paris. A few minutes ago Paris texted me and I had to act like I’m actually ready to marry him tomorrow.  He was trying to act like he was just the sweetest guy in the world. Here’s our conversation:</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Paris:  so I hear that u r finally ready to get married :)</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Juliet:  of course…  </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Paris:  well, </a:t>
            </a:r>
            <a:r>
              <a:rPr lang="en-US" sz="900" dirty="0" err="1">
                <a:solidFill>
                  <a:schemeClr val="tx1"/>
                </a:solidFill>
              </a:rPr>
              <a:t>im</a:t>
            </a:r>
            <a:r>
              <a:rPr lang="en-US" sz="900" dirty="0">
                <a:solidFill>
                  <a:schemeClr val="tx1"/>
                </a:solidFill>
              </a:rPr>
              <a:t> glad u changed your mind so quickly</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Juliet:  my parents seem 2 love u, and u r a good guy</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Paris: I guess Friar Lawrence talked some sense into u</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Juliet: I guess so.  He’s a great guy.</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Paris:  yeah, he is.  But your dad is an even greater guy.  He’s letting me marry u.  </a:t>
            </a:r>
            <a:r>
              <a:rPr lang="en-US" sz="900" dirty="0" err="1">
                <a:solidFill>
                  <a:schemeClr val="tx1"/>
                </a:solidFill>
              </a:rPr>
              <a:t>im</a:t>
            </a:r>
            <a:r>
              <a:rPr lang="en-US" sz="900" dirty="0">
                <a:solidFill>
                  <a:schemeClr val="tx1"/>
                </a:solidFill>
              </a:rPr>
              <a:t> the luckiest guy alive</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Juliet:  yep…</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Paris:  </a:t>
            </a:r>
            <a:r>
              <a:rPr lang="en-US" sz="900" dirty="0" err="1">
                <a:solidFill>
                  <a:schemeClr val="tx1"/>
                </a:solidFill>
              </a:rPr>
              <a:t>tomoro</a:t>
            </a:r>
            <a:r>
              <a:rPr lang="en-US" sz="900" dirty="0">
                <a:solidFill>
                  <a:schemeClr val="tx1"/>
                </a:solidFill>
              </a:rPr>
              <a:t> is going to be a great day.  Its getting late, so I guess I should let u go.  Wouldn’t want the   	  	bride to be tired for the wedding</a:t>
            </a:r>
          </a:p>
          <a:p>
            <a:pPr>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dirty="0">
                <a:solidFill>
                  <a:schemeClr val="tx1"/>
                </a:solidFill>
              </a:rPr>
              <a:t>Juliet: ok. </a:t>
            </a:r>
            <a:r>
              <a:rPr lang="en-US" sz="900" dirty="0" smtClean="0">
                <a:solidFill>
                  <a:schemeClr val="tx1"/>
                </a:solidFill>
              </a:rPr>
              <a:t>Cya.</a:t>
            </a:r>
            <a:endParaRPr lang="en-US" sz="900" dirty="0">
              <a:solidFill>
                <a:schemeClr val="tx1"/>
              </a:solidFill>
            </a:endParaRPr>
          </a:p>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dirty="0">
              <a:solidFill>
                <a:srgbClr val="000000"/>
              </a:solidFill>
            </a:endParaRPr>
          </a:p>
        </p:txBody>
      </p:sp>
      <p:sp>
        <p:nvSpPr>
          <p:cNvPr id="4112" name="Text Box 16"/>
          <p:cNvSpPr txBox="1">
            <a:spLocks noChangeArrowheads="1"/>
          </p:cNvSpPr>
          <p:nvPr/>
        </p:nvSpPr>
        <p:spPr bwMode="auto">
          <a:xfrm>
            <a:off x="609600" y="4648200"/>
            <a:ext cx="5638800" cy="2016125"/>
          </a:xfrm>
          <a:prstGeom prst="rect">
            <a:avLst/>
          </a:prstGeom>
          <a:noFill/>
          <a:ln w="9525">
            <a:noFill/>
            <a:round/>
            <a:headEnd/>
            <a:tailEnd/>
          </a:ln>
        </p:spPr>
        <p:txBody>
          <a:bodyPr lIns="90000" tIns="46800" rIns="90000" bIns="46800">
            <a:spAutoFit/>
          </a:bodyPr>
          <a:lstStyle/>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000" b="1" dirty="0">
                <a:solidFill>
                  <a:srgbClr val="000000"/>
                </a:solidFill>
              </a:rPr>
              <a:t>Blog on Unbearable Parents</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050" dirty="0">
                <a:solidFill>
                  <a:schemeClr val="tx1"/>
                </a:solidFill>
              </a:rPr>
              <a:t>Why is everything always so complicated?  My parents are totally controlling my life and I hate it!  Sure, I’m only fourteen, but I can make decisions for myself.  It’s so annoying!  Like, I think I should get to have some say in who I marry.  It’s not like my parents are going to be the ones stuck with the guy every day for the rest of their life.  But no, my dad is threatening to disown me if I don’t marry the guy he wants me to.  I don’t know what the big deal is with the wonderful, magnificent Paris anyway.  All he wants from me is my money.  My parents obviously can’t see that though.  They just have to control everything.  Don’t let Juliet make her own decisions!  That would just be a disaster!  I think all they are trying to do is ruin my life.  Well, congratulations mom and dad!  You have succeeded!  </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dirty="0">
                <a:solidFill>
                  <a:srgbClr val="000000"/>
                </a:solidFill>
              </a:rPr>
              <a:t> </a:t>
            </a:r>
          </a:p>
        </p:txBody>
      </p:sp>
      <p:sp>
        <p:nvSpPr>
          <p:cNvPr id="4113" name="Rectangle 17"/>
          <p:cNvSpPr>
            <a:spLocks noChangeArrowheads="1"/>
          </p:cNvSpPr>
          <p:nvPr/>
        </p:nvSpPr>
        <p:spPr bwMode="auto">
          <a:xfrm>
            <a:off x="838200" y="6858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Juliet  </a:t>
            </a:r>
            <a:r>
              <a:rPr lang="en-US" sz="1000">
                <a:solidFill>
                  <a:srgbClr val="000000"/>
                </a:solidFill>
              </a:rPr>
              <a:t>wishes that things could have turned out differently…  xoxo</a:t>
            </a: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  </a:t>
            </a:r>
          </a:p>
        </p:txBody>
      </p:sp>
      <p:sp>
        <p:nvSpPr>
          <p:cNvPr id="21" name="Rectangle 20"/>
          <p:cNvSpPr/>
          <p:nvPr/>
        </p:nvSpPr>
        <p:spPr bwMode="auto">
          <a:xfrm>
            <a:off x="533400" y="1524000"/>
            <a:ext cx="6400800" cy="3048000"/>
          </a:xfrm>
          <a:prstGeom prst="rect">
            <a:avLst/>
          </a:prstGeom>
          <a:noFill/>
          <a:ln w="9525" cap="flat" cmpd="sng" algn="ctr">
            <a:solidFill>
              <a:schemeClr val="accent2">
                <a:lumMod val="60000"/>
                <a:lumOff val="40000"/>
              </a:schemeClr>
            </a:solidFill>
            <a:prstDash val="solid"/>
            <a:round/>
            <a:headEnd type="none" w="med" len="med"/>
            <a:tailEnd type="none" w="med" len="med"/>
          </a:ln>
          <a:effectLst/>
        </p:spPr>
        <p:txBody>
          <a:bodyPr/>
          <a:lstStyle/>
          <a:p>
            <a:pPr>
              <a:buFont typeface="Times New Roman" pitchFamily="16" charset="0"/>
              <a:buNone/>
              <a:defRPr/>
            </a:pPr>
            <a:endParaRPr lang="en-US">
              <a:ea typeface="+mn-ea"/>
              <a:cs typeface="Arial Unicode MS" charset="0"/>
            </a:endParaRPr>
          </a:p>
        </p:txBody>
      </p:sp>
      <p:sp>
        <p:nvSpPr>
          <p:cNvPr id="22" name="Rectangle 21"/>
          <p:cNvSpPr/>
          <p:nvPr/>
        </p:nvSpPr>
        <p:spPr bwMode="auto">
          <a:xfrm>
            <a:off x="533400" y="4648200"/>
            <a:ext cx="6400800" cy="1828800"/>
          </a:xfrm>
          <a:prstGeom prst="rect">
            <a:avLst/>
          </a:prstGeom>
          <a:noFill/>
          <a:ln w="9525" cap="flat" cmpd="sng" algn="ctr">
            <a:solidFill>
              <a:schemeClr val="accent2">
                <a:lumMod val="60000"/>
                <a:lumOff val="40000"/>
              </a:schemeClr>
            </a:solidFill>
            <a:prstDash val="solid"/>
            <a:round/>
            <a:headEnd type="none" w="med" len="med"/>
            <a:tailEnd type="none" w="med" len="med"/>
          </a:ln>
          <a:effectLst/>
        </p:spPr>
        <p:txBody>
          <a:bodyPr/>
          <a:lstStyle/>
          <a:p>
            <a:pPr>
              <a:buFont typeface="Times New Roman" pitchFamily="16" charset="0"/>
              <a:buNone/>
              <a:defRPr/>
            </a:pPr>
            <a:endParaRPr lang="en-US">
              <a:ea typeface="+mn-ea"/>
              <a:cs typeface="Arial Unicode MS" charset="0"/>
            </a:endParaRPr>
          </a:p>
        </p:txBody>
      </p:sp>
      <p:pic>
        <p:nvPicPr>
          <p:cNvPr id="4116" name="Picture 60" descr="http://static.tvfanatic.com/images/gallery/amanda-seyfried-as-sarah-henrickson.jpg"/>
          <p:cNvPicPr>
            <a:picLocks noChangeAspect="1" noChangeArrowheads="1"/>
          </p:cNvPicPr>
          <p:nvPr/>
        </p:nvPicPr>
        <p:blipFill>
          <a:blip r:embed="rId6" cstate="print"/>
          <a:srcRect/>
          <a:stretch>
            <a:fillRect/>
          </a:stretch>
        </p:blipFill>
        <p:spPr bwMode="auto">
          <a:xfrm>
            <a:off x="152400" y="533400"/>
            <a:ext cx="677863" cy="6699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0" y="1905000"/>
            <a:ext cx="9144000" cy="1447800"/>
          </a:xfrm>
          <a:prstGeom prst="rect">
            <a:avLst/>
          </a:prstGeom>
          <a:solidFill>
            <a:srgbClr val="EAECF2"/>
          </a:solidFill>
          <a:ln w="9525">
            <a:noFill/>
            <a:round/>
            <a:headEnd/>
            <a:tailEnd/>
          </a:ln>
        </p:spPr>
        <p:txBody>
          <a:bodyPr wrap="none" anchor="ctr"/>
          <a:lstStyle/>
          <a:p>
            <a:endParaRPr lang="en-US"/>
          </a:p>
        </p:txBody>
      </p:sp>
      <p:sp>
        <p:nvSpPr>
          <p:cNvPr id="5123"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endParaRPr lang="en-US"/>
          </a:p>
        </p:txBody>
      </p:sp>
      <p:sp>
        <p:nvSpPr>
          <p:cNvPr id="5124"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5125"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Juliet</a:t>
            </a:r>
          </a:p>
        </p:txBody>
      </p:sp>
      <p:sp>
        <p:nvSpPr>
          <p:cNvPr id="5126"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5127"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5128"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5129"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5130"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5131"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5132"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Inbox </a:t>
            </a:r>
            <a:r>
              <a:rPr lang="en-US" sz="1400" dirty="0" smtClean="0">
                <a:solidFill>
                  <a:srgbClr val="000000"/>
                </a:solidFill>
              </a:rPr>
              <a:t>(1)</a:t>
            </a:r>
            <a:endParaRPr lang="en-US" sz="1000" dirty="0">
              <a:solidFill>
                <a:srgbClr val="000000"/>
              </a:solidFill>
            </a:endParaRP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  </a:t>
            </a:r>
          </a:p>
        </p:txBody>
      </p:sp>
      <p:sp>
        <p:nvSpPr>
          <p:cNvPr id="20" name="TextBox 19"/>
          <p:cNvSpPr txBox="1"/>
          <p:nvPr/>
        </p:nvSpPr>
        <p:spPr>
          <a:xfrm>
            <a:off x="1371600" y="2057400"/>
            <a:ext cx="6096000" cy="1200329"/>
          </a:xfrm>
          <a:prstGeom prst="rect">
            <a:avLst/>
          </a:prstGeom>
          <a:noFill/>
        </p:spPr>
        <p:txBody>
          <a:bodyPr>
            <a:spAutoFit/>
          </a:bodyPr>
          <a:lstStyle/>
          <a:p>
            <a:pPr>
              <a:buFont typeface="Times New Roman" pitchFamily="16" charset="0"/>
              <a:buNone/>
              <a:defRPr/>
            </a:pPr>
            <a:r>
              <a:rPr lang="en-US" sz="2400" dirty="0" smtClean="0">
                <a:solidFill>
                  <a:schemeClr val="accent2">
                    <a:lumMod val="75000"/>
                  </a:schemeClr>
                </a:solidFill>
                <a:ea typeface="+mn-ea"/>
                <a:cs typeface="Arial Unicode MS" charset="0"/>
              </a:rPr>
              <a:t>Friar Lawrence</a:t>
            </a:r>
            <a:endParaRPr lang="en-US" sz="2400" dirty="0">
              <a:solidFill>
                <a:schemeClr val="accent2">
                  <a:lumMod val="75000"/>
                </a:schemeClr>
              </a:solidFill>
              <a:ea typeface="+mn-ea"/>
              <a:cs typeface="Arial Unicode MS" charset="0"/>
            </a:endParaRPr>
          </a:p>
          <a:p>
            <a:pPr>
              <a:buFont typeface="Times New Roman" pitchFamily="16" charset="0"/>
              <a:buNone/>
              <a:defRPr/>
            </a:pPr>
            <a:r>
              <a:rPr lang="en-US" sz="1200" dirty="0" smtClean="0">
                <a:solidFill>
                  <a:schemeClr val="tx1"/>
                </a:solidFill>
                <a:ea typeface="+mn-ea"/>
                <a:cs typeface="Arial Unicode MS" charset="0"/>
                <a:hlinkClick r:id="rId5" action="ppaction://hlinksldjump"/>
              </a:rPr>
              <a:t>Don’t Worry</a:t>
            </a:r>
            <a:endParaRPr lang="en-US" sz="1200" dirty="0">
              <a:solidFill>
                <a:schemeClr val="tx1"/>
              </a:solidFill>
              <a:ea typeface="+mn-ea"/>
              <a:cs typeface="Arial Unicode MS" charset="0"/>
            </a:endParaRPr>
          </a:p>
          <a:p>
            <a:pPr>
              <a:buFont typeface="Times New Roman" pitchFamily="16" charset="0"/>
              <a:buNone/>
              <a:defRPr/>
            </a:pPr>
            <a:endParaRPr lang="en-US" sz="1200" dirty="0" smtClean="0">
              <a:solidFill>
                <a:schemeClr val="tx1"/>
              </a:solidFill>
              <a:ea typeface="+mn-ea"/>
              <a:cs typeface="Arial Unicode MS" charset="0"/>
            </a:endParaRPr>
          </a:p>
          <a:p>
            <a:pPr>
              <a:defRPr/>
            </a:pPr>
            <a:r>
              <a:rPr lang="en-US" sz="1200" dirty="0" smtClean="0">
                <a:solidFill>
                  <a:schemeClr val="tx1"/>
                </a:solidFill>
              </a:rPr>
              <a:t>This plan might seem scary to you…</a:t>
            </a:r>
            <a:endParaRPr lang="en-US" sz="1200" dirty="0" smtClean="0">
              <a:solidFill>
                <a:schemeClr val="tx1"/>
              </a:solidFill>
              <a:cs typeface="Arial Unicode MS" charset="0"/>
            </a:endParaRPr>
          </a:p>
          <a:p>
            <a:pPr>
              <a:buFont typeface="Times New Roman" pitchFamily="16" charset="0"/>
              <a:buNone/>
              <a:defRPr/>
            </a:pPr>
            <a:endParaRPr lang="en-US" sz="1200" dirty="0">
              <a:solidFill>
                <a:schemeClr val="tx1"/>
              </a:solidFill>
              <a:ea typeface="+mn-ea"/>
              <a:cs typeface="Arial Unicode MS" charset="0"/>
            </a:endParaRPr>
          </a:p>
        </p:txBody>
      </p:sp>
      <p:sp>
        <p:nvSpPr>
          <p:cNvPr id="5135" name="Text Box 10">
            <a:hlinkClick r:id="rId4" action="ppaction://hlinksldjump"/>
          </p:cNvPr>
          <p:cNvSpPr txBox="1">
            <a:spLocks noChangeArrowheads="1"/>
          </p:cNvSpPr>
          <p:nvPr/>
        </p:nvSpPr>
        <p:spPr bwMode="auto">
          <a:xfrm>
            <a:off x="19050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5136"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5137" name="Text Box 12"/>
          <p:cNvSpPr txBox="1">
            <a:spLocks noChangeArrowheads="1"/>
          </p:cNvSpPr>
          <p:nvPr/>
        </p:nvSpPr>
        <p:spPr bwMode="auto">
          <a:xfrm>
            <a:off x="1066800" y="12192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29" name="TextBox 28"/>
          <p:cNvSpPr txBox="1"/>
          <p:nvPr/>
        </p:nvSpPr>
        <p:spPr>
          <a:xfrm>
            <a:off x="1447800" y="3505200"/>
            <a:ext cx="6096000" cy="1200329"/>
          </a:xfrm>
          <a:prstGeom prst="rect">
            <a:avLst/>
          </a:prstGeom>
          <a:noFill/>
        </p:spPr>
        <p:txBody>
          <a:bodyPr>
            <a:spAutoFit/>
          </a:bodyPr>
          <a:lstStyle/>
          <a:p>
            <a:pPr>
              <a:buFont typeface="Times New Roman" pitchFamily="16" charset="0"/>
              <a:buNone/>
              <a:defRPr/>
            </a:pPr>
            <a:r>
              <a:rPr lang="en-US" sz="2400" dirty="0" smtClean="0">
                <a:solidFill>
                  <a:schemeClr val="accent2">
                    <a:lumMod val="75000"/>
                  </a:schemeClr>
                </a:solidFill>
                <a:ea typeface="+mn-ea"/>
                <a:cs typeface="Arial Unicode MS" charset="0"/>
              </a:rPr>
              <a:t>Romeo</a:t>
            </a:r>
            <a:endParaRPr lang="en-US" sz="2400" dirty="0">
              <a:solidFill>
                <a:schemeClr val="accent2">
                  <a:lumMod val="75000"/>
                </a:schemeClr>
              </a:solidFill>
              <a:ea typeface="+mn-ea"/>
              <a:cs typeface="Arial Unicode MS" charset="0"/>
            </a:endParaRPr>
          </a:p>
          <a:p>
            <a:pPr>
              <a:buFont typeface="Times New Roman" pitchFamily="16" charset="0"/>
              <a:buNone/>
              <a:defRPr/>
            </a:pPr>
            <a:r>
              <a:rPr lang="en-US" sz="1200" dirty="0" smtClean="0">
                <a:solidFill>
                  <a:schemeClr val="tx1"/>
                </a:solidFill>
                <a:ea typeface="+mn-ea"/>
                <a:cs typeface="Arial Unicode MS" charset="0"/>
                <a:hlinkClick r:id="rId6" action="ppaction://hlinksldjump"/>
              </a:rPr>
              <a:t>Wedding Plans</a:t>
            </a:r>
            <a:endParaRPr lang="en-US" sz="1200" dirty="0">
              <a:solidFill>
                <a:schemeClr val="tx1"/>
              </a:solidFill>
              <a:ea typeface="+mn-ea"/>
              <a:cs typeface="Arial Unicode MS" charset="0"/>
            </a:endParaRPr>
          </a:p>
          <a:p>
            <a:pPr>
              <a:buFont typeface="Times New Roman" pitchFamily="16" charset="0"/>
              <a:buNone/>
              <a:defRPr/>
            </a:pPr>
            <a:endParaRPr lang="en-US" sz="1200" dirty="0" smtClean="0">
              <a:solidFill>
                <a:schemeClr val="tx1"/>
              </a:solidFill>
              <a:ea typeface="+mn-ea"/>
              <a:cs typeface="Arial Unicode MS" charset="0"/>
            </a:endParaRPr>
          </a:p>
          <a:p>
            <a:pPr>
              <a:defRPr/>
            </a:pPr>
            <a:r>
              <a:rPr lang="en-US" sz="1200" dirty="0" smtClean="0">
                <a:solidFill>
                  <a:schemeClr val="tx1"/>
                </a:solidFill>
              </a:rPr>
              <a:t>Juliet,  I promised you that I would find someone to deliver…</a:t>
            </a:r>
            <a:endParaRPr lang="en-US" sz="1200" dirty="0" smtClean="0">
              <a:solidFill>
                <a:schemeClr val="tx1"/>
              </a:solidFill>
              <a:cs typeface="Arial Unicode MS" charset="0"/>
            </a:endParaRPr>
          </a:p>
          <a:p>
            <a:pPr>
              <a:buFont typeface="Times New Roman" pitchFamily="16" charset="0"/>
              <a:buNone/>
              <a:defRPr/>
            </a:pPr>
            <a:endParaRPr lang="en-US" sz="1200" dirty="0">
              <a:solidFill>
                <a:schemeClr val="tx1"/>
              </a:solidFill>
              <a:ea typeface="+mn-ea"/>
              <a:cs typeface="Arial Unicode MS" charset="0"/>
            </a:endParaRPr>
          </a:p>
        </p:txBody>
      </p:sp>
      <p:cxnSp>
        <p:nvCxnSpPr>
          <p:cNvPr id="5140" name="Straight Connector 30"/>
          <p:cNvCxnSpPr>
            <a:cxnSpLocks noChangeShapeType="1"/>
          </p:cNvCxnSpPr>
          <p:nvPr/>
        </p:nvCxnSpPr>
        <p:spPr bwMode="auto">
          <a:xfrm>
            <a:off x="0" y="3352800"/>
            <a:ext cx="9144000" cy="0"/>
          </a:xfrm>
          <a:prstGeom prst="line">
            <a:avLst/>
          </a:prstGeom>
          <a:noFill/>
          <a:ln w="9525" algn="ctr">
            <a:solidFill>
              <a:schemeClr val="tx1"/>
            </a:solidFill>
            <a:round/>
            <a:headEnd/>
            <a:tailEnd/>
          </a:ln>
        </p:spPr>
      </p:cxnSp>
      <p:cxnSp>
        <p:nvCxnSpPr>
          <p:cNvPr id="5141" name="Straight Connector 32"/>
          <p:cNvCxnSpPr>
            <a:cxnSpLocks noChangeShapeType="1"/>
          </p:cNvCxnSpPr>
          <p:nvPr/>
        </p:nvCxnSpPr>
        <p:spPr bwMode="auto">
          <a:xfrm>
            <a:off x="0" y="4876800"/>
            <a:ext cx="9144000" cy="0"/>
          </a:xfrm>
          <a:prstGeom prst="line">
            <a:avLst/>
          </a:prstGeom>
          <a:noFill/>
          <a:ln w="9525" algn="ctr">
            <a:solidFill>
              <a:schemeClr val="tx1"/>
            </a:solidFill>
            <a:round/>
            <a:headEnd/>
            <a:tailEnd/>
          </a:ln>
        </p:spPr>
      </p:cxnSp>
      <p:sp>
        <p:nvSpPr>
          <p:cNvPr id="35" name="TextBox 34"/>
          <p:cNvSpPr txBox="1"/>
          <p:nvPr/>
        </p:nvSpPr>
        <p:spPr>
          <a:xfrm>
            <a:off x="1524000" y="5181600"/>
            <a:ext cx="6096000" cy="1016000"/>
          </a:xfrm>
          <a:prstGeom prst="rect">
            <a:avLst/>
          </a:prstGeom>
          <a:noFill/>
        </p:spPr>
        <p:txBody>
          <a:bodyPr>
            <a:spAutoFit/>
          </a:bodyPr>
          <a:lstStyle/>
          <a:p>
            <a:pPr>
              <a:buFont typeface="Times New Roman" pitchFamily="16" charset="0"/>
              <a:buNone/>
              <a:defRPr/>
            </a:pPr>
            <a:r>
              <a:rPr lang="en-US" sz="2400" dirty="0" smtClean="0">
                <a:solidFill>
                  <a:schemeClr val="accent2">
                    <a:lumMod val="75000"/>
                  </a:schemeClr>
                </a:solidFill>
                <a:ea typeface="+mn-ea"/>
                <a:cs typeface="Arial Unicode MS" charset="0"/>
              </a:rPr>
              <a:t>Tybalt</a:t>
            </a:r>
            <a:endParaRPr lang="en-US" sz="2400" dirty="0">
              <a:solidFill>
                <a:schemeClr val="accent2">
                  <a:lumMod val="75000"/>
                </a:schemeClr>
              </a:solidFill>
              <a:ea typeface="+mn-ea"/>
              <a:cs typeface="Arial Unicode MS" charset="0"/>
            </a:endParaRPr>
          </a:p>
          <a:p>
            <a:pPr>
              <a:buFont typeface="Times New Roman" pitchFamily="16" charset="0"/>
              <a:buNone/>
              <a:defRPr/>
            </a:pPr>
            <a:r>
              <a:rPr lang="en-US" sz="1200" dirty="0">
                <a:solidFill>
                  <a:schemeClr val="tx1"/>
                </a:solidFill>
                <a:ea typeface="+mn-ea"/>
                <a:cs typeface="Arial Unicode MS" charset="0"/>
                <a:hlinkClick r:id="rId7" action="ppaction://hlinksldjump"/>
              </a:rPr>
              <a:t>R</a:t>
            </a:r>
            <a:r>
              <a:rPr lang="en-US" sz="1200" dirty="0" smtClean="0">
                <a:solidFill>
                  <a:schemeClr val="tx1"/>
                </a:solidFill>
                <a:ea typeface="+mn-ea"/>
                <a:cs typeface="Arial Unicode MS" charset="0"/>
                <a:hlinkClick r:id="rId7" action="ppaction://hlinksldjump"/>
              </a:rPr>
              <a:t>omeo Montague</a:t>
            </a:r>
            <a:endParaRPr lang="en-US" sz="1200" dirty="0">
              <a:solidFill>
                <a:schemeClr val="tx1"/>
              </a:solidFill>
              <a:ea typeface="+mn-ea"/>
              <a:cs typeface="Arial Unicode MS" charset="0"/>
            </a:endParaRPr>
          </a:p>
          <a:p>
            <a:pPr>
              <a:buFont typeface="Times New Roman" pitchFamily="16" charset="0"/>
              <a:buNone/>
              <a:defRPr/>
            </a:pPr>
            <a:endParaRPr lang="en-US" sz="1200" dirty="0">
              <a:solidFill>
                <a:schemeClr val="tx1"/>
              </a:solidFill>
              <a:ea typeface="+mn-ea"/>
              <a:cs typeface="Arial Unicode MS" charset="0"/>
            </a:endParaRPr>
          </a:p>
          <a:p>
            <a:pPr>
              <a:buFont typeface="Times New Roman" pitchFamily="16" charset="0"/>
              <a:buNone/>
              <a:defRPr/>
            </a:pPr>
            <a:r>
              <a:rPr lang="en-US" sz="1200" dirty="0" smtClean="0">
                <a:solidFill>
                  <a:schemeClr val="tx1"/>
                </a:solidFill>
                <a:ea typeface="+mn-ea"/>
                <a:cs typeface="Arial Unicode MS" charset="0"/>
              </a:rPr>
              <a:t>I had a good time at the party last night, but…</a:t>
            </a:r>
            <a:endParaRPr lang="en-US" sz="1200" dirty="0">
              <a:solidFill>
                <a:schemeClr val="tx1"/>
              </a:solidFill>
              <a:ea typeface="+mn-ea"/>
              <a:cs typeface="Arial Unicode MS" charset="0"/>
            </a:endParaRPr>
          </a:p>
        </p:txBody>
      </p:sp>
      <p:pic>
        <p:nvPicPr>
          <p:cNvPr id="5144" name="Picture 60" descr="http://static.tvfanatic.com/images/gallery/amanda-seyfried-as-sarah-henrickson.jpg"/>
          <p:cNvPicPr>
            <a:picLocks noChangeAspect="1" noChangeArrowheads="1"/>
          </p:cNvPicPr>
          <p:nvPr/>
        </p:nvPicPr>
        <p:blipFill>
          <a:blip r:embed="rId8" cstate="print"/>
          <a:srcRect/>
          <a:stretch>
            <a:fillRect/>
          </a:stretch>
        </p:blipFill>
        <p:spPr bwMode="auto">
          <a:xfrm>
            <a:off x="152400" y="533400"/>
            <a:ext cx="909638" cy="898525"/>
          </a:xfrm>
          <a:prstGeom prst="rect">
            <a:avLst/>
          </a:prstGeom>
          <a:noFill/>
          <a:ln w="9525">
            <a:noFill/>
            <a:miter lim="800000"/>
            <a:headEnd/>
            <a:tailEnd/>
          </a:ln>
        </p:spPr>
      </p:pic>
      <p:pic>
        <p:nvPicPr>
          <p:cNvPr id="25" name="Picture 64" descr="http://allstarme.files.wordpress.com/2009/07/kellan-lutz.jpg"/>
          <p:cNvPicPr>
            <a:picLocks noChangeAspect="1" noChangeArrowheads="1"/>
          </p:cNvPicPr>
          <p:nvPr/>
        </p:nvPicPr>
        <p:blipFill>
          <a:blip r:embed="rId9" cstate="print"/>
          <a:srcRect/>
          <a:stretch>
            <a:fillRect/>
          </a:stretch>
        </p:blipFill>
        <p:spPr bwMode="auto">
          <a:xfrm>
            <a:off x="533400" y="5105400"/>
            <a:ext cx="762000" cy="1219200"/>
          </a:xfrm>
          <a:prstGeom prst="rect">
            <a:avLst/>
          </a:prstGeom>
          <a:noFill/>
          <a:ln w="9525">
            <a:noFill/>
            <a:miter lim="800000"/>
            <a:headEnd/>
            <a:tailEnd/>
          </a:ln>
        </p:spPr>
      </p:pic>
      <p:pic>
        <p:nvPicPr>
          <p:cNvPr id="26" name="Picture 66" descr="http://image3.examiner.com/images/blog/EXID1486/images/taylor_lautner300.jpg"/>
          <p:cNvPicPr>
            <a:picLocks noChangeAspect="1" noChangeArrowheads="1"/>
          </p:cNvPicPr>
          <p:nvPr/>
        </p:nvPicPr>
        <p:blipFill>
          <a:blip r:embed="rId10" cstate="print"/>
          <a:srcRect/>
          <a:stretch>
            <a:fillRect/>
          </a:stretch>
        </p:blipFill>
        <p:spPr bwMode="auto">
          <a:xfrm>
            <a:off x="457200" y="3581400"/>
            <a:ext cx="800100" cy="1066800"/>
          </a:xfrm>
          <a:prstGeom prst="rect">
            <a:avLst/>
          </a:prstGeom>
          <a:noFill/>
          <a:ln w="9525">
            <a:noFill/>
            <a:miter lim="800000"/>
            <a:headEnd/>
            <a:tailEnd/>
          </a:ln>
        </p:spPr>
      </p:pic>
      <p:pic>
        <p:nvPicPr>
          <p:cNvPr id="27" name="Picture 62" descr="http://www.losangelescriminaldefenseattorneyblog.com/nicolas-cage-picture-2.jpg"/>
          <p:cNvPicPr>
            <a:picLocks noChangeAspect="1" noChangeArrowheads="1"/>
          </p:cNvPicPr>
          <p:nvPr/>
        </p:nvPicPr>
        <p:blipFill>
          <a:blip r:embed="rId11" cstate="print"/>
          <a:srcRect/>
          <a:stretch>
            <a:fillRect/>
          </a:stretch>
        </p:blipFill>
        <p:spPr bwMode="auto">
          <a:xfrm>
            <a:off x="457200" y="2082800"/>
            <a:ext cx="762000" cy="9937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endParaRPr lang="en-US"/>
          </a:p>
        </p:txBody>
      </p:sp>
      <p:sp>
        <p:nvSpPr>
          <p:cNvPr id="6147"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6148"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Juliet</a:t>
            </a:r>
          </a:p>
        </p:txBody>
      </p:sp>
      <p:sp>
        <p:nvSpPr>
          <p:cNvPr id="6149"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6150"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6151"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6152"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6153"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6154"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6155"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Inbox </a:t>
            </a:r>
            <a:r>
              <a:rPr lang="en-US" sz="1400" dirty="0" smtClean="0">
                <a:solidFill>
                  <a:srgbClr val="000000"/>
                </a:solidFill>
              </a:rPr>
              <a:t>(1)</a:t>
            </a:r>
            <a:endParaRPr lang="en-US" sz="1000" dirty="0">
              <a:solidFill>
                <a:srgbClr val="000000"/>
              </a:solidFill>
            </a:endParaRP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  </a:t>
            </a:r>
          </a:p>
        </p:txBody>
      </p:sp>
      <p:sp>
        <p:nvSpPr>
          <p:cNvPr id="6156" name="Text Box 10">
            <a:hlinkClick r:id="rId4" action="ppaction://hlinksldjump"/>
          </p:cNvPr>
          <p:cNvSpPr txBox="1">
            <a:spLocks noChangeArrowheads="1"/>
          </p:cNvSpPr>
          <p:nvPr/>
        </p:nvSpPr>
        <p:spPr bwMode="auto">
          <a:xfrm>
            <a:off x="19050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6157"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6158" name="Text Box 12"/>
          <p:cNvSpPr txBox="1">
            <a:spLocks noChangeArrowheads="1"/>
          </p:cNvSpPr>
          <p:nvPr/>
        </p:nvSpPr>
        <p:spPr bwMode="auto">
          <a:xfrm>
            <a:off x="1066800" y="1219200"/>
            <a:ext cx="8382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6160" name="TextBox 24"/>
          <p:cNvSpPr txBox="1">
            <a:spLocks noChangeArrowheads="1"/>
          </p:cNvSpPr>
          <p:nvPr/>
        </p:nvSpPr>
        <p:spPr bwMode="auto">
          <a:xfrm>
            <a:off x="1600200" y="1981200"/>
            <a:ext cx="6400800" cy="2677656"/>
          </a:xfrm>
          <a:prstGeom prst="rect">
            <a:avLst/>
          </a:prstGeom>
          <a:noFill/>
          <a:ln w="9525">
            <a:noFill/>
            <a:miter lim="800000"/>
            <a:headEnd/>
            <a:tailEnd/>
          </a:ln>
        </p:spPr>
        <p:txBody>
          <a:bodyPr>
            <a:spAutoFit/>
          </a:bodyPr>
          <a:lstStyle/>
          <a:p>
            <a:r>
              <a:rPr lang="en-US" dirty="0" smtClean="0">
                <a:solidFill>
                  <a:schemeClr val="accent2"/>
                </a:solidFill>
              </a:rPr>
              <a:t>Don’t Worry</a:t>
            </a:r>
            <a:endParaRPr lang="en-US" dirty="0">
              <a:solidFill>
                <a:schemeClr val="accent2"/>
              </a:solidFill>
            </a:endParaRPr>
          </a:p>
          <a:p>
            <a:endParaRPr lang="en-US" dirty="0">
              <a:solidFill>
                <a:schemeClr val="accent2"/>
              </a:solidFill>
            </a:endParaRPr>
          </a:p>
          <a:p>
            <a:r>
              <a:rPr lang="en-US" sz="1200" dirty="0" smtClean="0">
                <a:solidFill>
                  <a:schemeClr val="tx1"/>
                </a:solidFill>
              </a:rPr>
              <a:t> This plan might seem scary to you.  I </a:t>
            </a:r>
            <a:r>
              <a:rPr lang="en-US" sz="1200" dirty="0" smtClean="0">
                <a:solidFill>
                  <a:schemeClr val="tx1"/>
                </a:solidFill>
              </a:rPr>
              <a:t>know that </a:t>
            </a:r>
            <a:r>
              <a:rPr lang="en-US" sz="1200" dirty="0" smtClean="0">
                <a:solidFill>
                  <a:schemeClr val="tx1"/>
                </a:solidFill>
              </a:rPr>
              <a:t>I am praying that it will all work out.  I just want to remind you that in order for you and Romeo to be together, you have to drink the potion and pull off a fake death.  </a:t>
            </a:r>
          </a:p>
          <a:p>
            <a:r>
              <a:rPr lang="en-US" sz="1200" dirty="0" smtClean="0">
                <a:solidFill>
                  <a:schemeClr val="tx1"/>
                </a:solidFill>
              </a:rPr>
              <a:t>     Don’t get too worried about drinking the potion.  I’m sure it will do its job just fine.  Try not to think about anything before you take it though.  I don’t want you to start to hesitate and end up not taking it at all because you are scared of what might happen.  Just relax and think about spending the rest of your life with Romeo. It’s not like the potion is going to kill you or anything… If we manage to pull off the whole thing without a hitch then you will be free to do what you want.  Just remember, Romeo is counting on you. </a:t>
            </a:r>
          </a:p>
          <a:p>
            <a:r>
              <a:rPr lang="en-US" sz="1200" dirty="0" smtClean="0">
                <a:solidFill>
                  <a:schemeClr val="tx1"/>
                </a:solidFill>
              </a:rPr>
              <a:t>              I have faith in you and you are always in my prayers,</a:t>
            </a:r>
          </a:p>
          <a:p>
            <a:r>
              <a:rPr lang="en-US" sz="1200" dirty="0" smtClean="0">
                <a:solidFill>
                  <a:schemeClr val="tx1"/>
                </a:solidFill>
              </a:rPr>
              <a:t>                   Friar Lawrence</a:t>
            </a:r>
            <a:endParaRPr lang="en-US" sz="1200" dirty="0">
              <a:solidFill>
                <a:schemeClr val="tx1"/>
              </a:solidFill>
            </a:endParaRPr>
          </a:p>
        </p:txBody>
      </p:sp>
      <p:pic>
        <p:nvPicPr>
          <p:cNvPr id="6161" name="Picture 60" descr="http://static.tvfanatic.com/images/gallery/amanda-seyfried-as-sarah-henrickson.jpg"/>
          <p:cNvPicPr>
            <a:picLocks noChangeAspect="1" noChangeArrowheads="1"/>
          </p:cNvPicPr>
          <p:nvPr/>
        </p:nvPicPr>
        <p:blipFill>
          <a:blip r:embed="rId5" cstate="print"/>
          <a:srcRect/>
          <a:stretch>
            <a:fillRect/>
          </a:stretch>
        </p:blipFill>
        <p:spPr bwMode="auto">
          <a:xfrm>
            <a:off x="152400" y="533400"/>
            <a:ext cx="909638" cy="898525"/>
          </a:xfrm>
          <a:prstGeom prst="rect">
            <a:avLst/>
          </a:prstGeom>
          <a:noFill/>
          <a:ln w="9525">
            <a:noFill/>
            <a:miter lim="800000"/>
            <a:headEnd/>
            <a:tailEnd/>
          </a:ln>
        </p:spPr>
      </p:pic>
      <p:pic>
        <p:nvPicPr>
          <p:cNvPr id="18" name="Picture 62" descr="http://www.losangelescriminaldefenseattorneyblog.com/nicolas-cage-picture-2.jpg"/>
          <p:cNvPicPr>
            <a:picLocks noChangeAspect="1" noChangeArrowheads="1"/>
          </p:cNvPicPr>
          <p:nvPr/>
        </p:nvPicPr>
        <p:blipFill>
          <a:blip r:embed="rId6" cstate="print"/>
          <a:srcRect/>
          <a:stretch>
            <a:fillRect/>
          </a:stretch>
        </p:blipFill>
        <p:spPr bwMode="auto">
          <a:xfrm>
            <a:off x="228600" y="1752600"/>
            <a:ext cx="1189038" cy="15525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endParaRPr lang="en-US"/>
          </a:p>
        </p:txBody>
      </p:sp>
      <p:sp>
        <p:nvSpPr>
          <p:cNvPr id="7171"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7172"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Juliet</a:t>
            </a:r>
          </a:p>
        </p:txBody>
      </p:sp>
      <p:sp>
        <p:nvSpPr>
          <p:cNvPr id="7173"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7174"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7175"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7176"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7177"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7178"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7179"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Inbox </a:t>
            </a:r>
            <a:r>
              <a:rPr lang="en-US" sz="1400" dirty="0" smtClean="0">
                <a:solidFill>
                  <a:srgbClr val="000000"/>
                </a:solidFill>
              </a:rPr>
              <a:t>(1)</a:t>
            </a:r>
            <a:endParaRPr lang="en-US" sz="1000" dirty="0">
              <a:solidFill>
                <a:srgbClr val="000000"/>
              </a:solidFill>
            </a:endParaRP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  </a:t>
            </a:r>
          </a:p>
        </p:txBody>
      </p:sp>
      <p:sp>
        <p:nvSpPr>
          <p:cNvPr id="7180" name="Text Box 10">
            <a:hlinkClick r:id="rId4" action="ppaction://hlinksldjump"/>
          </p:cNvPr>
          <p:cNvSpPr txBox="1">
            <a:spLocks noChangeArrowheads="1"/>
          </p:cNvSpPr>
          <p:nvPr/>
        </p:nvSpPr>
        <p:spPr bwMode="auto">
          <a:xfrm>
            <a:off x="1981200" y="1219200"/>
            <a:ext cx="838200" cy="254000"/>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7181"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7182" name="Text Box 12"/>
          <p:cNvSpPr txBox="1">
            <a:spLocks noChangeArrowheads="1"/>
          </p:cNvSpPr>
          <p:nvPr/>
        </p:nvSpPr>
        <p:spPr bwMode="auto">
          <a:xfrm>
            <a:off x="1066800" y="1219200"/>
            <a:ext cx="8382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7183" name="TextBox 24"/>
          <p:cNvSpPr txBox="1">
            <a:spLocks noChangeArrowheads="1"/>
          </p:cNvSpPr>
          <p:nvPr/>
        </p:nvSpPr>
        <p:spPr bwMode="auto">
          <a:xfrm>
            <a:off x="1600200" y="1981200"/>
            <a:ext cx="6400800" cy="2954655"/>
          </a:xfrm>
          <a:prstGeom prst="rect">
            <a:avLst/>
          </a:prstGeom>
          <a:noFill/>
          <a:ln w="9525">
            <a:noFill/>
            <a:miter lim="800000"/>
            <a:headEnd/>
            <a:tailEnd/>
          </a:ln>
        </p:spPr>
        <p:txBody>
          <a:bodyPr>
            <a:spAutoFit/>
          </a:bodyPr>
          <a:lstStyle/>
          <a:p>
            <a:r>
              <a:rPr lang="en-US" dirty="0" smtClean="0">
                <a:solidFill>
                  <a:schemeClr val="accent2"/>
                </a:solidFill>
              </a:rPr>
              <a:t>Wedding Plans</a:t>
            </a:r>
            <a:endParaRPr lang="en-US" dirty="0">
              <a:solidFill>
                <a:schemeClr val="accent2"/>
              </a:solidFill>
            </a:endParaRPr>
          </a:p>
          <a:p>
            <a:endParaRPr lang="en-US" sz="1200" dirty="0" smtClean="0">
              <a:solidFill>
                <a:schemeClr val="tx1"/>
              </a:solidFill>
            </a:endParaRPr>
          </a:p>
          <a:p>
            <a:r>
              <a:rPr lang="en-US" sz="1200" dirty="0" smtClean="0">
                <a:solidFill>
                  <a:schemeClr val="tx1"/>
                </a:solidFill>
              </a:rPr>
              <a:t>Juliet,</a:t>
            </a:r>
          </a:p>
          <a:p>
            <a:r>
              <a:rPr lang="en-US" sz="1200" dirty="0" smtClean="0">
                <a:solidFill>
                  <a:schemeClr val="tx1"/>
                </a:solidFill>
              </a:rPr>
              <a:t>    I promised you that I would find someone to deliver the plans for our wedding, so this afternoon I went out and found your nurse myself and told her my plans.  I hope she passed the message on to you… Some of my friends weren’t the nicest to her, but she seemed to like me after I told her that I would </a:t>
            </a:r>
            <a:r>
              <a:rPr lang="en-US" sz="1200" dirty="0" smtClean="0">
                <a:solidFill>
                  <a:schemeClr val="tx1"/>
                </a:solidFill>
              </a:rPr>
              <a:t>never think of betraying you. </a:t>
            </a:r>
            <a:endParaRPr lang="en-US" sz="1200" dirty="0" smtClean="0">
              <a:solidFill>
                <a:schemeClr val="tx1"/>
              </a:solidFill>
            </a:endParaRPr>
          </a:p>
          <a:p>
            <a:r>
              <a:rPr lang="en-US" sz="1200" dirty="0" smtClean="0">
                <a:solidFill>
                  <a:schemeClr val="tx1"/>
                </a:solidFill>
              </a:rPr>
              <a:t>     I also talked with Friar Lawrence about everything and he agreed to marry us to each other.  </a:t>
            </a:r>
          </a:p>
          <a:p>
            <a:r>
              <a:rPr lang="en-US" sz="1200" dirty="0" smtClean="0">
                <a:solidFill>
                  <a:schemeClr val="tx1"/>
                </a:solidFill>
              </a:rPr>
              <a:t>     I can’t wait until tonight, when we can finally be together again.  Did your nurse tell you that I will be coming up to your room tonight?  I think it will be the happiest night of my life.  </a:t>
            </a:r>
          </a:p>
          <a:p>
            <a:r>
              <a:rPr lang="en-US" sz="1200" dirty="0" smtClean="0">
                <a:solidFill>
                  <a:schemeClr val="tx1"/>
                </a:solidFill>
              </a:rPr>
              <a:t>     Well, until I see you again all I can do is wait. I will see you in Friar Lawrence’s cell this afternoon, and then by tomorrow I will be able to call you my wife.</a:t>
            </a:r>
          </a:p>
          <a:p>
            <a:r>
              <a:rPr lang="en-US" sz="1200" dirty="0" smtClean="0">
                <a:solidFill>
                  <a:schemeClr val="tx1"/>
                </a:solidFill>
              </a:rPr>
              <a:t>             All my love,</a:t>
            </a:r>
          </a:p>
          <a:p>
            <a:r>
              <a:rPr lang="en-US" sz="1200" dirty="0" smtClean="0">
                <a:solidFill>
                  <a:schemeClr val="tx1"/>
                </a:solidFill>
              </a:rPr>
              <a:t>                  Romeo</a:t>
            </a:r>
            <a:endParaRPr lang="en-US" sz="1200" dirty="0">
              <a:solidFill>
                <a:schemeClr val="tx1"/>
              </a:solidFill>
            </a:endParaRPr>
          </a:p>
        </p:txBody>
      </p:sp>
      <p:pic>
        <p:nvPicPr>
          <p:cNvPr id="7187" name="Picture 60" descr="http://static.tvfanatic.com/images/gallery/amanda-seyfried-as-sarah-henrickson.jpg"/>
          <p:cNvPicPr>
            <a:picLocks noChangeAspect="1" noChangeArrowheads="1"/>
          </p:cNvPicPr>
          <p:nvPr/>
        </p:nvPicPr>
        <p:blipFill>
          <a:blip r:embed="rId5" cstate="print"/>
          <a:srcRect/>
          <a:stretch>
            <a:fillRect/>
          </a:stretch>
        </p:blipFill>
        <p:spPr bwMode="auto">
          <a:xfrm>
            <a:off x="152400" y="533400"/>
            <a:ext cx="909638" cy="898525"/>
          </a:xfrm>
          <a:prstGeom prst="rect">
            <a:avLst/>
          </a:prstGeom>
          <a:noFill/>
          <a:ln w="9525">
            <a:noFill/>
            <a:miter lim="800000"/>
            <a:headEnd/>
            <a:tailEnd/>
          </a:ln>
        </p:spPr>
      </p:pic>
      <p:pic>
        <p:nvPicPr>
          <p:cNvPr id="20" name="Picture 66" descr="http://image3.examiner.com/images/blog/EXID1486/images/taylor_lautner300.jpg"/>
          <p:cNvPicPr>
            <a:picLocks noChangeAspect="1" noChangeArrowheads="1"/>
          </p:cNvPicPr>
          <p:nvPr/>
        </p:nvPicPr>
        <p:blipFill>
          <a:blip r:embed="rId6" cstate="print"/>
          <a:srcRect/>
          <a:stretch>
            <a:fillRect/>
          </a:stretch>
        </p:blipFill>
        <p:spPr bwMode="auto">
          <a:xfrm>
            <a:off x="228600" y="1828800"/>
            <a:ext cx="1257300" cy="16764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endParaRPr lang="en-US"/>
          </a:p>
        </p:txBody>
      </p:sp>
      <p:sp>
        <p:nvSpPr>
          <p:cNvPr id="8195"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8196"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Juliet</a:t>
            </a:r>
          </a:p>
        </p:txBody>
      </p:sp>
      <p:sp>
        <p:nvSpPr>
          <p:cNvPr id="8197"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8198"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8199"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8200"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8201" name="Rectangle 3">
            <a:hlinkClick r:id="rId4" action="ppaction://hlinksldjump"/>
          </p:cNvPr>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8202"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8203"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Inbox </a:t>
            </a:r>
            <a:r>
              <a:rPr lang="en-US" sz="1400" dirty="0" smtClean="0">
                <a:solidFill>
                  <a:srgbClr val="000000"/>
                </a:solidFill>
              </a:rPr>
              <a:t>(1)</a:t>
            </a:r>
            <a:endParaRPr lang="en-US" sz="1000" dirty="0">
              <a:solidFill>
                <a:srgbClr val="000000"/>
              </a:solidFill>
            </a:endParaRP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  </a:t>
            </a:r>
          </a:p>
        </p:txBody>
      </p:sp>
      <p:sp>
        <p:nvSpPr>
          <p:cNvPr id="8204" name="Text Box 10">
            <a:hlinkClick r:id="rId4" action="ppaction://hlinksldjump"/>
          </p:cNvPr>
          <p:cNvSpPr txBox="1">
            <a:spLocks noChangeArrowheads="1"/>
          </p:cNvSpPr>
          <p:nvPr/>
        </p:nvSpPr>
        <p:spPr bwMode="auto">
          <a:xfrm>
            <a:off x="1981200" y="1219200"/>
            <a:ext cx="838200" cy="254000"/>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8205"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8206" name="Text Box 12"/>
          <p:cNvSpPr txBox="1">
            <a:spLocks noChangeArrowheads="1"/>
          </p:cNvSpPr>
          <p:nvPr/>
        </p:nvSpPr>
        <p:spPr bwMode="auto">
          <a:xfrm>
            <a:off x="1066800" y="1219200"/>
            <a:ext cx="9144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8207" name="TextBox 24"/>
          <p:cNvSpPr txBox="1">
            <a:spLocks noChangeArrowheads="1"/>
          </p:cNvSpPr>
          <p:nvPr/>
        </p:nvSpPr>
        <p:spPr bwMode="auto">
          <a:xfrm>
            <a:off x="1752600" y="1600200"/>
            <a:ext cx="6400800" cy="2308324"/>
          </a:xfrm>
          <a:prstGeom prst="rect">
            <a:avLst/>
          </a:prstGeom>
          <a:noFill/>
          <a:ln w="9525">
            <a:noFill/>
            <a:miter lim="800000"/>
            <a:headEnd/>
            <a:tailEnd/>
          </a:ln>
        </p:spPr>
        <p:txBody>
          <a:bodyPr wrap="square">
            <a:spAutoFit/>
          </a:bodyPr>
          <a:lstStyle/>
          <a:p>
            <a:endParaRPr lang="en-US" sz="1200" dirty="0" smtClean="0">
              <a:solidFill>
                <a:schemeClr val="tx1"/>
              </a:solidFill>
            </a:endParaRPr>
          </a:p>
          <a:p>
            <a:r>
              <a:rPr lang="en-US" dirty="0" smtClean="0">
                <a:solidFill>
                  <a:schemeClr val="accent2"/>
                </a:solidFill>
              </a:rPr>
              <a:t>Romeo Montague</a:t>
            </a:r>
          </a:p>
          <a:p>
            <a:endParaRPr lang="en-US" dirty="0" smtClean="0">
              <a:solidFill>
                <a:schemeClr val="accent2"/>
              </a:solidFill>
            </a:endParaRPr>
          </a:p>
          <a:p>
            <a:r>
              <a:rPr lang="en-US" sz="1200" dirty="0" smtClean="0">
                <a:solidFill>
                  <a:schemeClr val="tx1"/>
                </a:solidFill>
              </a:rPr>
              <a:t>I </a:t>
            </a:r>
            <a:r>
              <a:rPr lang="en-US" sz="1200" dirty="0">
                <a:solidFill>
                  <a:schemeClr val="tx1"/>
                </a:solidFill>
              </a:rPr>
              <a:t>had a good time at the party last night, but when Romeo Montague showed up I just about lost it.  I don’t know how he managed to get in, but I’m sure the only reason he was there was to cause trouble.  But have no fear!  Your amazing cousin Tybalt will protect you from that evil Romeo.  He would be totally stupid to come around here again.  I just wanted to let you know that I’m here for you, and I wanted to make sure you didn’t get into any trouble with that guy.  Trust me, I don’t think the kid could put up much of fight, but you still don’t want to have to deal with him.  So if he ever (and I mean EVER) gives you any trouble, come to me.  I’ll take care of him.  He’ll wish that he had never tried to mess with a Capulet.  </a:t>
            </a:r>
          </a:p>
        </p:txBody>
      </p:sp>
      <p:sp>
        <p:nvSpPr>
          <p:cNvPr id="8210" name="TextBox 23"/>
          <p:cNvSpPr txBox="1">
            <a:spLocks noChangeArrowheads="1"/>
          </p:cNvSpPr>
          <p:nvPr/>
        </p:nvSpPr>
        <p:spPr bwMode="auto">
          <a:xfrm>
            <a:off x="1752600" y="4343400"/>
            <a:ext cx="6400800" cy="2215991"/>
          </a:xfrm>
          <a:prstGeom prst="rect">
            <a:avLst/>
          </a:prstGeom>
          <a:noFill/>
          <a:ln w="9525">
            <a:noFill/>
            <a:miter lim="800000"/>
            <a:headEnd/>
            <a:tailEnd/>
          </a:ln>
        </p:spPr>
        <p:txBody>
          <a:bodyPr>
            <a:spAutoFit/>
          </a:bodyPr>
          <a:lstStyle/>
          <a:p>
            <a:r>
              <a:rPr lang="en-US" dirty="0" smtClean="0">
                <a:solidFill>
                  <a:schemeClr val="accent2"/>
                </a:solidFill>
              </a:rPr>
              <a:t>Romeo Montague</a:t>
            </a:r>
            <a:endParaRPr lang="en-US" dirty="0">
              <a:solidFill>
                <a:schemeClr val="accent2"/>
              </a:solidFill>
            </a:endParaRPr>
          </a:p>
          <a:p>
            <a:endParaRPr lang="en-US" sz="1200" dirty="0">
              <a:solidFill>
                <a:schemeClr val="tx1"/>
              </a:solidFill>
            </a:endParaRPr>
          </a:p>
          <a:p>
            <a:r>
              <a:rPr lang="en-US" sz="1200" dirty="0" smtClean="0">
                <a:solidFill>
                  <a:schemeClr val="tx1"/>
                </a:solidFill>
              </a:rPr>
              <a:t>I know you don’t like Romeo, or any of the Montagues for that matter, but try not to cause any trouble.  Please Tybalt. </a:t>
            </a:r>
            <a:r>
              <a:rPr lang="en-US" sz="1200" dirty="0">
                <a:solidFill>
                  <a:schemeClr val="tx1"/>
                </a:solidFill>
              </a:rPr>
              <a:t>I don’t want anyone getting in a fight over something stupid, and I definitely don’t want anyone getting hurt.  I hate to break it to you, but you overreact about almost everything, so if you see Romeo anywhere, just try to walk away.  Remember what the prince said too!  We cannot get in any more big fights with the Montagues, even if they are our enemies.  It’s not worth it.  And anyway, I don’t think Romeo was really trying to start any drama.  From what I’ve heard, he’s a really good guy.   I’m not asking you to go and be Romeo’s best friend or anything, just try not to get into any more trouble.  I don’t know about you, but I don’t want to get in any more trouble with Prince Escalus.</a:t>
            </a:r>
            <a:r>
              <a:rPr lang="en-US" sz="1200" dirty="0" smtClean="0">
                <a:solidFill>
                  <a:schemeClr val="tx1"/>
                </a:solidFill>
              </a:rPr>
              <a:t>  </a:t>
            </a:r>
            <a:endParaRPr lang="en-US" sz="1200" dirty="0">
              <a:solidFill>
                <a:schemeClr val="tx1"/>
              </a:solidFill>
            </a:endParaRPr>
          </a:p>
        </p:txBody>
      </p:sp>
      <p:pic>
        <p:nvPicPr>
          <p:cNvPr id="8211" name="Picture 60" descr="http://static.tvfanatic.com/images/gallery/amanda-seyfried-as-sarah-henrickson.jpg"/>
          <p:cNvPicPr>
            <a:picLocks noChangeAspect="1" noChangeArrowheads="1"/>
          </p:cNvPicPr>
          <p:nvPr/>
        </p:nvPicPr>
        <p:blipFill>
          <a:blip r:embed="rId5" cstate="print"/>
          <a:srcRect/>
          <a:stretch>
            <a:fillRect/>
          </a:stretch>
        </p:blipFill>
        <p:spPr bwMode="auto">
          <a:xfrm>
            <a:off x="152400" y="533400"/>
            <a:ext cx="909638" cy="898525"/>
          </a:xfrm>
          <a:prstGeom prst="rect">
            <a:avLst/>
          </a:prstGeom>
          <a:noFill/>
          <a:ln w="9525">
            <a:noFill/>
            <a:miter lim="800000"/>
            <a:headEnd/>
            <a:tailEnd/>
          </a:ln>
        </p:spPr>
      </p:pic>
      <p:pic>
        <p:nvPicPr>
          <p:cNvPr id="20" name="Picture 64" descr="http://allstarme.files.wordpress.com/2009/07/kellan-lutz.jpg"/>
          <p:cNvPicPr>
            <a:picLocks noChangeAspect="1" noChangeArrowheads="1"/>
          </p:cNvPicPr>
          <p:nvPr/>
        </p:nvPicPr>
        <p:blipFill>
          <a:blip r:embed="rId6" cstate="print"/>
          <a:srcRect/>
          <a:stretch>
            <a:fillRect/>
          </a:stretch>
        </p:blipFill>
        <p:spPr bwMode="auto">
          <a:xfrm>
            <a:off x="381000" y="1905000"/>
            <a:ext cx="1152525" cy="1844040"/>
          </a:xfrm>
          <a:prstGeom prst="rect">
            <a:avLst/>
          </a:prstGeom>
          <a:noFill/>
          <a:ln w="9525">
            <a:noFill/>
            <a:miter lim="800000"/>
            <a:headEnd/>
            <a:tailEnd/>
          </a:ln>
        </p:spPr>
      </p:pic>
      <p:pic>
        <p:nvPicPr>
          <p:cNvPr id="21" name="Picture 60" descr="http://static.tvfanatic.com/images/gallery/amanda-seyfried-as-sarah-henrickson.jpg"/>
          <p:cNvPicPr>
            <a:picLocks noChangeAspect="1" noChangeArrowheads="1"/>
          </p:cNvPicPr>
          <p:nvPr/>
        </p:nvPicPr>
        <p:blipFill>
          <a:blip r:embed="rId5" cstate="print"/>
          <a:srcRect/>
          <a:stretch>
            <a:fillRect/>
          </a:stretch>
        </p:blipFill>
        <p:spPr bwMode="auto">
          <a:xfrm>
            <a:off x="228600" y="4572000"/>
            <a:ext cx="1446858" cy="1429181"/>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1070</TotalTime>
  <Words>1614</Words>
  <Application>Microsoft Office PowerPoint</Application>
  <PresentationFormat>On-screen Show (4:3)</PresentationFormat>
  <Paragraphs>209</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Profile</dc:title>
  <dc:creator>FriscoISD</dc:creator>
  <cp:lastModifiedBy>Jenni</cp:lastModifiedBy>
  <cp:revision>167</cp:revision>
  <cp:lastPrinted>1601-01-01T00:00:00Z</cp:lastPrinted>
  <dcterms:created xsi:type="dcterms:W3CDTF">2009-03-30T18:09:43Z</dcterms:created>
  <dcterms:modified xsi:type="dcterms:W3CDTF">2010-05-12T23:30:38Z</dcterms:modified>
</cp:coreProperties>
</file>